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37"/>
  </p:notesMasterIdLst>
  <p:sldIdLst>
    <p:sldId id="1014" r:id="rId2"/>
    <p:sldId id="1016" r:id="rId3"/>
    <p:sldId id="1153" r:id="rId4"/>
    <p:sldId id="1286" r:id="rId5"/>
    <p:sldId id="1287" r:id="rId6"/>
    <p:sldId id="609" r:id="rId7"/>
    <p:sldId id="610" r:id="rId8"/>
    <p:sldId id="611" r:id="rId9"/>
    <p:sldId id="612" r:id="rId10"/>
    <p:sldId id="613" r:id="rId11"/>
    <p:sldId id="614" r:id="rId12"/>
    <p:sldId id="618" r:id="rId13"/>
    <p:sldId id="619" r:id="rId14"/>
    <p:sldId id="620" r:id="rId15"/>
    <p:sldId id="621" r:id="rId16"/>
    <p:sldId id="617" r:id="rId17"/>
    <p:sldId id="839" r:id="rId18"/>
    <p:sldId id="1056" r:id="rId19"/>
    <p:sldId id="1316" r:id="rId20"/>
    <p:sldId id="1144" r:id="rId21"/>
    <p:sldId id="1152" r:id="rId22"/>
    <p:sldId id="1397" r:id="rId23"/>
    <p:sldId id="1320" r:id="rId24"/>
    <p:sldId id="1321" r:id="rId25"/>
    <p:sldId id="1322" r:id="rId26"/>
    <p:sldId id="1323" r:id="rId27"/>
    <p:sldId id="1324" r:id="rId28"/>
    <p:sldId id="1325" r:id="rId29"/>
    <p:sldId id="1326" r:id="rId30"/>
    <p:sldId id="1327" r:id="rId31"/>
    <p:sldId id="1328" r:id="rId32"/>
    <p:sldId id="1329" r:id="rId33"/>
    <p:sldId id="1330" r:id="rId34"/>
    <p:sldId id="1331" r:id="rId35"/>
    <p:sldId id="1332" r:id="rId36"/>
    <p:sldId id="1333" r:id="rId37"/>
    <p:sldId id="1347" r:id="rId38"/>
    <p:sldId id="1334" r:id="rId39"/>
    <p:sldId id="1356" r:id="rId40"/>
    <p:sldId id="1348" r:id="rId41"/>
    <p:sldId id="1349" r:id="rId42"/>
    <p:sldId id="1336" r:id="rId43"/>
    <p:sldId id="1350" r:id="rId44"/>
    <p:sldId id="1337" r:id="rId45"/>
    <p:sldId id="1352" r:id="rId46"/>
    <p:sldId id="1338" r:id="rId47"/>
    <p:sldId id="1353" r:id="rId48"/>
    <p:sldId id="1339" r:id="rId49"/>
    <p:sldId id="1354" r:id="rId50"/>
    <p:sldId id="1346" r:id="rId51"/>
    <p:sldId id="1360" r:id="rId52"/>
    <p:sldId id="1361" r:id="rId53"/>
    <p:sldId id="1362" r:id="rId54"/>
    <p:sldId id="1363" r:id="rId55"/>
    <p:sldId id="1364" r:id="rId56"/>
    <p:sldId id="1365" r:id="rId57"/>
    <p:sldId id="1366" r:id="rId58"/>
    <p:sldId id="1288" r:id="rId59"/>
    <p:sldId id="1293" r:id="rId60"/>
    <p:sldId id="1289" r:id="rId61"/>
    <p:sldId id="1290" r:id="rId62"/>
    <p:sldId id="1292" r:id="rId63"/>
    <p:sldId id="1294" r:id="rId64"/>
    <p:sldId id="1370" r:id="rId65"/>
    <p:sldId id="1415" r:id="rId66"/>
    <p:sldId id="1416" r:id="rId67"/>
    <p:sldId id="1398" r:id="rId68"/>
    <p:sldId id="1399" r:id="rId69"/>
    <p:sldId id="1400" r:id="rId70"/>
    <p:sldId id="1401" r:id="rId71"/>
    <p:sldId id="1106" r:id="rId72"/>
    <p:sldId id="1406" r:id="rId73"/>
    <p:sldId id="1107" r:id="rId74"/>
    <p:sldId id="1108" r:id="rId75"/>
    <p:sldId id="1109" r:id="rId76"/>
    <p:sldId id="1111" r:id="rId77"/>
    <p:sldId id="1128" r:id="rId78"/>
    <p:sldId id="1150" r:id="rId79"/>
    <p:sldId id="1110" r:id="rId80"/>
    <p:sldId id="1407" r:id="rId81"/>
    <p:sldId id="1413" r:id="rId82"/>
    <p:sldId id="1414" r:id="rId83"/>
    <p:sldId id="1417" r:id="rId84"/>
    <p:sldId id="1402" r:id="rId85"/>
    <p:sldId id="1423" r:id="rId86"/>
    <p:sldId id="1424" r:id="rId87"/>
    <p:sldId id="1403" r:id="rId88"/>
    <p:sldId id="1418" r:id="rId89"/>
    <p:sldId id="1427" r:id="rId90"/>
    <p:sldId id="1422" r:id="rId91"/>
    <p:sldId id="1419" r:id="rId92"/>
    <p:sldId id="1426" r:id="rId93"/>
    <p:sldId id="1405" r:id="rId94"/>
    <p:sldId id="1463" r:id="rId95"/>
    <p:sldId id="1428" r:id="rId96"/>
    <p:sldId id="1425" r:id="rId97"/>
    <p:sldId id="1420" r:id="rId98"/>
    <p:sldId id="1421" r:id="rId99"/>
    <p:sldId id="1429" r:id="rId100"/>
    <p:sldId id="1440" r:id="rId101"/>
    <p:sldId id="1441" r:id="rId102"/>
    <p:sldId id="1442" r:id="rId103"/>
    <p:sldId id="1443" r:id="rId104"/>
    <p:sldId id="1448" r:id="rId105"/>
    <p:sldId id="1444" r:id="rId106"/>
    <p:sldId id="1450" r:id="rId107"/>
    <p:sldId id="1445" r:id="rId108"/>
    <p:sldId id="1446" r:id="rId109"/>
    <p:sldId id="1449" r:id="rId110"/>
    <p:sldId id="1458" r:id="rId111"/>
    <p:sldId id="1447" r:id="rId112"/>
    <p:sldId id="1439" r:id="rId113"/>
    <p:sldId id="1438" r:id="rId114"/>
    <p:sldId id="1452" r:id="rId115"/>
    <p:sldId id="1451" r:id="rId116"/>
    <p:sldId id="1453" r:id="rId117"/>
    <p:sldId id="1454" r:id="rId118"/>
    <p:sldId id="1457" r:id="rId119"/>
    <p:sldId id="1455" r:id="rId120"/>
    <p:sldId id="1437" r:id="rId121"/>
    <p:sldId id="1430" r:id="rId122"/>
    <p:sldId id="1464" r:id="rId123"/>
    <p:sldId id="1465" r:id="rId124"/>
    <p:sldId id="1466" r:id="rId125"/>
    <p:sldId id="1460" r:id="rId126"/>
    <p:sldId id="1461" r:id="rId127"/>
    <p:sldId id="1462" r:id="rId128"/>
    <p:sldId id="1170" r:id="rId129"/>
    <p:sldId id="1174" r:id="rId130"/>
    <p:sldId id="1459" r:id="rId131"/>
    <p:sldId id="1171" r:id="rId132"/>
    <p:sldId id="1172" r:id="rId133"/>
    <p:sldId id="1173" r:id="rId134"/>
    <p:sldId id="1467" r:id="rId135"/>
    <p:sldId id="1431" r:id="rId1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 autoAdjust="0"/>
    <p:restoredTop sz="94966" autoAdjust="0"/>
  </p:normalViewPr>
  <p:slideViewPr>
    <p:cSldViewPr snapToGrid="0">
      <p:cViewPr varScale="1">
        <p:scale>
          <a:sx n="121" d="100"/>
          <a:sy n="121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12/13/24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3127073" y="2226768"/>
            <a:ext cx="623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AI</a:t>
            </a:r>
            <a:r>
              <a:rPr kumimoji="1" lang="ko-KR" altLang="en-US" sz="8000" dirty="0">
                <a:solidFill>
                  <a:schemeClr val="bg1"/>
                </a:solidFill>
              </a:rPr>
              <a:t> 워크샾</a:t>
            </a:r>
            <a:endParaRPr kumimoji="1" lang="en-US" altLang="ko-KR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26" y="325751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CE0CC282-0FD5-E5EA-DF99-584F6A9DD89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9214-AAB2-E20C-BA06-BE4775662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325C4872-AC37-916E-C40F-210F3F1F9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E38D006-5C8B-609F-F2D3-AC7040E6D65F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00079750-17DF-B650-3CE7-EF081D683426}"/>
              </a:ext>
            </a:extLst>
          </p:cNvPr>
          <p:cNvSpPr txBox="1"/>
          <p:nvPr/>
        </p:nvSpPr>
        <p:spPr>
          <a:xfrm>
            <a:off x="626822" y="2656384"/>
            <a:ext cx="9236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연구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CDLD + MIRT + MEET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8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7E9CE-0DF0-28C3-0DBC-906DE26E7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EF736-10A4-723E-7123-814E3D6E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IRT(Item Response Theory)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319F5-7915-ABE1-E99E-2AA5E53F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교육에서는 널리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168B1F-BD16-D3B7-5A1A-2270F751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57" y="1930613"/>
            <a:ext cx="5113756" cy="4570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765680-E576-21AB-92F4-8CDC0B3D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50" y="3727129"/>
            <a:ext cx="4267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878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E349C-E25C-1548-F202-06A2F253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C9136-0533-7BFC-50A2-5129E41E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인지게임과 점수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010490-A79D-3B7B-F810-A768E73A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054" y="1872740"/>
            <a:ext cx="5113756" cy="4570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AE9E4D-7FF0-086A-C546-64DE25235218}"/>
              </a:ext>
            </a:extLst>
          </p:cNvPr>
          <p:cNvSpPr txBox="1"/>
          <p:nvPr/>
        </p:nvSpPr>
        <p:spPr>
          <a:xfrm>
            <a:off x="8866207" y="6065134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/>
              <a:t>계산력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A62E-0A63-E5A9-6C55-F93E9150B8DB}"/>
              </a:ext>
            </a:extLst>
          </p:cNvPr>
          <p:cNvSpPr txBox="1"/>
          <p:nvPr/>
        </p:nvSpPr>
        <p:spPr>
          <a:xfrm rot="16200000">
            <a:off x="4872942" y="3925747"/>
            <a:ext cx="35418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/>
              <a:t>계산력 게임 점수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6667997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4D76F-3A65-E4FA-1431-02887D64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054E2-C8FD-F0DB-7BD3-CDE71E31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CDLD</a:t>
            </a:r>
            <a:r>
              <a:rPr kumimoji="1" lang="ko-KR" altLang="en-US" dirty="0"/>
              <a:t>의 잠재값과 </a:t>
            </a:r>
            <a:r>
              <a:rPr kumimoji="1" lang="en-US" altLang="ko-KR" dirty="0"/>
              <a:t>IRT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ability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928E6-66EB-EA11-50B4-1970925A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아주 유사하다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환자의 잠재적인 상태</a:t>
            </a:r>
            <a:r>
              <a:rPr kumimoji="1" lang="en-US" altLang="ko-KR" dirty="0"/>
              <a:t>(latent trait)</a:t>
            </a:r>
            <a:r>
              <a:rPr kumimoji="1" lang="ko-KR" altLang="en-US" dirty="0"/>
              <a:t>를 찾는 것과 능력</a:t>
            </a:r>
            <a:r>
              <a:rPr kumimoji="1" lang="en-US" altLang="ko-KR" dirty="0"/>
              <a:t>(ability)</a:t>
            </a:r>
            <a:r>
              <a:rPr kumimoji="1" lang="ko-KR" altLang="en-US" dirty="0"/>
              <a:t>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찾는것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21550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5E0D0-07A6-5925-FD0F-3B3C9BEE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MIRT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83067-488D-846D-FBBC-D990A83C6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US"/>
              <a:t>Multi IRT</a:t>
            </a:r>
          </a:p>
          <a:p>
            <a:r>
              <a:rPr kumimoji="1" lang="ko-KR" altLang="en-US"/>
              <a:t>복수의 능력치</a:t>
            </a:r>
            <a:r>
              <a:rPr kumimoji="1" lang="en-US" altLang="ko-KR"/>
              <a:t>(theta)</a:t>
            </a:r>
            <a:r>
              <a:rPr kumimoji="1" lang="ko-KR" altLang="en-US"/>
              <a:t>를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207B1A-FF55-AFE5-47EA-C92F630F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23" y="3416702"/>
            <a:ext cx="4076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72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17143-3DD2-D37C-6A53-0F6CBF10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E0FBC-55A0-BF05-36E4-6202F436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CDLD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MIRT</a:t>
            </a:r>
            <a:r>
              <a:rPr kumimoji="1" lang="ko-KR" altLang="en-US" dirty="0"/>
              <a:t>에 적용하자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C4F50-264E-C964-EDA9-FE837DD2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CDLD</a:t>
            </a:r>
            <a:r>
              <a:rPr kumimoji="1" lang="ko-KR" altLang="en-US" dirty="0"/>
              <a:t>를 사용하여 특정환자의 </a:t>
            </a:r>
            <a:r>
              <a:rPr kumimoji="1" lang="en-US" altLang="ko-KR" dirty="0"/>
              <a:t>ability(=latent trait)</a:t>
            </a:r>
            <a:r>
              <a:rPr kumimoji="1" lang="ko-KR" altLang="en-US" dirty="0"/>
              <a:t>를 찾자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ability</a:t>
            </a:r>
          </a:p>
          <a:p>
            <a:r>
              <a:rPr kumimoji="1" lang="ko-KR" altLang="en-US" dirty="0"/>
              <a:t>그리고 그 값을 사용하여 게임 점수를 예측하자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1565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83051-FE34-F72D-2F2A-CA0948BE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전체</a:t>
            </a:r>
            <a:r>
              <a:rPr kumimoji="1" lang="ko-KR" altLang="en-US"/>
              <a:t> 구조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96DC2B-7DE9-9956-B2C3-05677DAC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66" y="1748581"/>
            <a:ext cx="7683500" cy="4749800"/>
          </a:xfrm>
          <a:prstGeom prst="rect">
            <a:avLst/>
          </a:prstGeom>
        </p:spPr>
      </p:pic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0055B3CC-0962-A678-E7DB-863CD3EC3385}"/>
              </a:ext>
            </a:extLst>
          </p:cNvPr>
          <p:cNvSpPr/>
          <p:nvPr/>
        </p:nvSpPr>
        <p:spPr>
          <a:xfrm>
            <a:off x="9491240" y="1678329"/>
            <a:ext cx="567159" cy="431735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C9EB3-C4BB-9B24-5DC9-F761CB8EC8B0}"/>
              </a:ext>
            </a:extLst>
          </p:cNvPr>
          <p:cNvSpPr txBox="1"/>
          <p:nvPr/>
        </p:nvSpPr>
        <p:spPr>
          <a:xfrm>
            <a:off x="10274672" y="3553427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3200"/>
              <a:t>CDLD</a:t>
            </a:r>
            <a:endParaRPr kumimoji="1" lang="ko-Kore-US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B4C92-FBF4-8D10-A8C6-5562481838F0}"/>
              </a:ext>
            </a:extLst>
          </p:cNvPr>
          <p:cNvSpPr txBox="1"/>
          <p:nvPr/>
        </p:nvSpPr>
        <p:spPr>
          <a:xfrm>
            <a:off x="10207153" y="5951315"/>
            <a:ext cx="1059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3200"/>
              <a:t>MIRT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4866417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8A7A6-E919-53F0-FC50-40C386B80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FCC12-58DD-1B7C-C008-428F3143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사용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E1B91-CD6E-5973-E8D7-49DC0F013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MEET </a:t>
            </a:r>
            <a:r>
              <a:rPr kumimoji="1" lang="ko-KR" altLang="en-US" dirty="0"/>
              <a:t>데이터</a:t>
            </a:r>
            <a:endParaRPr kumimoji="1" lang="en-US" altLang="ko-KR" dirty="0"/>
          </a:p>
          <a:p>
            <a:r>
              <a:rPr kumimoji="1" lang="ko-KR" altLang="en-US" dirty="0"/>
              <a:t>주영역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부영역이 동일한 게임들을 그룹핑하여 학습에 사용</a:t>
            </a:r>
          </a:p>
        </p:txBody>
      </p:sp>
    </p:spTree>
    <p:extLst>
      <p:ext uri="{BB962C8B-B14F-4D97-AF65-F5344CB8AC3E}">
        <p14:creationId xmlns:p14="http://schemas.microsoft.com/office/powerpoint/2010/main" val="16463312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94D2-6FE2-03F4-18C6-47FD1494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5BACB-EB30-8FEE-0C5F-B79B7FCB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찾아진 </a:t>
            </a:r>
            <a:r>
              <a:rPr kumimoji="1" lang="en-US" altLang="ko-KR" dirty="0"/>
              <a:t>ability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02BBA-B762-AB9F-475A-8EA7EFBDD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CDLD</a:t>
            </a:r>
            <a:r>
              <a:rPr kumimoji="1" lang="ko-KR" altLang="en-US" dirty="0"/>
              <a:t>를 사용하여 주 </a:t>
            </a:r>
            <a:r>
              <a:rPr kumimoji="1" lang="en-US" altLang="ko-KR" dirty="0"/>
              <a:t>ability, </a:t>
            </a:r>
            <a:r>
              <a:rPr kumimoji="1" lang="ko-KR" altLang="en-US" dirty="0"/>
              <a:t>부 </a:t>
            </a:r>
            <a:r>
              <a:rPr kumimoji="1" lang="en-US" altLang="ko-KR" dirty="0"/>
              <a:t>ability</a:t>
            </a:r>
            <a:r>
              <a:rPr kumimoji="1" lang="ko-KR" altLang="en-US" dirty="0"/>
              <a:t>를 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 </a:t>
            </a:r>
            <a:r>
              <a:rPr kumimoji="1" lang="en-US" altLang="ko-KR" dirty="0"/>
              <a:t>ability, </a:t>
            </a:r>
            <a:r>
              <a:rPr kumimoji="1" lang="ko-KR" altLang="en-US" dirty="0"/>
              <a:t>부 </a:t>
            </a:r>
            <a:r>
              <a:rPr kumimoji="1" lang="en-US" altLang="ko-KR" dirty="0"/>
              <a:t>ability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MIRT</a:t>
            </a:r>
            <a:r>
              <a:rPr kumimoji="1" lang="ko-KR" altLang="en-US" dirty="0"/>
              <a:t>입력으로 점수를 예측한다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0076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A1CA-E8B7-6838-5900-E64420345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D0C1D-4B94-2C2C-4798-35CE384A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상태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B57B3-47A0-1755-F9A9-8BE0E2BD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실험완료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초안 작성 후 </a:t>
            </a:r>
            <a:r>
              <a:rPr kumimoji="1" lang="en-US" altLang="ko-KR" dirty="0"/>
              <a:t>proof reading </a:t>
            </a:r>
            <a:r>
              <a:rPr kumimoji="1" lang="ko-KR" altLang="en-US" dirty="0"/>
              <a:t>의뢰한 상태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MEET </a:t>
            </a:r>
            <a:r>
              <a:rPr kumimoji="1" lang="ko-KR" altLang="en-US" dirty="0"/>
              <a:t>논문 발표를 기다려 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NEJM AI </a:t>
            </a:r>
            <a:r>
              <a:rPr kumimoji="1" lang="ko-KR" altLang="en-US" dirty="0"/>
              <a:t>타깃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094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486" y="327759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35672A-AA0E-E8DE-5078-2611A6E2C4E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F0378-51CC-903D-5A3F-9C799260D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6295AAD-B7B4-1DAF-2D8E-383C265A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96" y="442671"/>
            <a:ext cx="7825450" cy="5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89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B5DF-BE56-8B93-6E5F-C3FC3F78E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D38AC-3B62-458C-43BF-DA63C328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가치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1E1F5-B28F-870D-AC84-FC8FAB75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일반 </a:t>
            </a:r>
            <a:r>
              <a:rPr kumimoji="1" lang="en-US" altLang="ko-KR" dirty="0"/>
              <a:t>MIRT,</a:t>
            </a:r>
            <a:r>
              <a:rPr kumimoji="1" lang="ko-KR" altLang="en-US" dirty="0"/>
              <a:t> </a:t>
            </a:r>
            <a:r>
              <a:rPr kumimoji="1" lang="en-US" altLang="ko-KR" dirty="0"/>
              <a:t>CDLD</a:t>
            </a:r>
            <a:r>
              <a:rPr kumimoji="1" lang="ko-KR" altLang="en-US" dirty="0"/>
              <a:t>보다 개선된 예측</a:t>
            </a:r>
            <a:endParaRPr kumimoji="1" lang="en-US" altLang="ko-KR" dirty="0"/>
          </a:p>
          <a:p>
            <a:r>
              <a:rPr kumimoji="1" lang="ko-KR" altLang="en-US" dirty="0"/>
              <a:t>인지경도장애 환자의 특정 영역의 능력치 예측</a:t>
            </a:r>
            <a:endParaRPr kumimoji="1" lang="en-US" altLang="ko-KR" dirty="0"/>
          </a:p>
          <a:p>
            <a:r>
              <a:rPr kumimoji="1" lang="ko-KR" altLang="en-US" dirty="0"/>
              <a:t>해석 가능한 </a:t>
            </a:r>
            <a:r>
              <a:rPr kumimoji="1" lang="en-US" altLang="ko-KR" dirty="0"/>
              <a:t>ablity. </a:t>
            </a:r>
            <a:r>
              <a:rPr kumimoji="1" lang="ko-KR" altLang="en-US" dirty="0"/>
              <a:t>계산력 </a:t>
            </a:r>
            <a:r>
              <a:rPr kumimoji="1" lang="en-US" altLang="ko-KR" dirty="0"/>
              <a:t>0.8,</a:t>
            </a:r>
            <a:r>
              <a:rPr kumimoji="1" lang="ko-KR" altLang="en-US" dirty="0"/>
              <a:t> 기억력 </a:t>
            </a:r>
            <a:r>
              <a:rPr kumimoji="1" lang="en-US" altLang="ko-KR" dirty="0"/>
              <a:t>0.7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577FE2-A3F8-EB82-E4F9-F44C7681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06" y="3710007"/>
            <a:ext cx="3911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7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CBD38-94DE-C0CE-523D-42109DD0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D544CA60-0F00-C379-DB79-55B84CDD1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68D807-B6DB-6AB9-64E5-C6AE4A00C249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06366C93-0145-E2A5-1F60-090A21B6807B}"/>
              </a:ext>
            </a:extLst>
          </p:cNvPr>
          <p:cNvSpPr txBox="1"/>
          <p:nvPr/>
        </p:nvSpPr>
        <p:spPr>
          <a:xfrm>
            <a:off x="626822" y="2656384"/>
            <a:ext cx="7449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연구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CDLD + MIMIC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9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E2DD-040B-2584-CE59-F66E5C702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29C42134-B400-30C4-E85E-D5B14999D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BBEA93A-F0EF-AA0F-462A-79EF31A557E8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55CF774F-F23A-B77A-1B4F-D6AC66041BDA}"/>
              </a:ext>
            </a:extLst>
          </p:cNvPr>
          <p:cNvSpPr txBox="1"/>
          <p:nvPr/>
        </p:nvSpPr>
        <p:spPr>
          <a:xfrm>
            <a:off x="626822" y="2656384"/>
            <a:ext cx="4724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연구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DPO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87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A44F-5F81-9500-FB74-64638197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737677-C450-AE69-A5FD-23C174AF5F36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49F135-5D38-7883-3E8A-F624FD256035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037C48-3766-CF6D-0236-1059CCF79406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C7A837-2CAA-BE2A-F303-947FAC576280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AD9F28-9F7A-00F2-DA17-7FB1BA3AE1B8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B3B699-479D-1D21-EE88-8ACA504DD8AA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C5DDDF-C8E9-4501-8D35-69FAC5E032A9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8D112-42F2-CC8C-591B-63A59C94DA66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0F71F-D0A0-580B-C048-3EAA62DC1FA2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1240E-C0ED-5C5C-9CE8-78BE0654F080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CD4E08-0BB5-BEE6-10E4-08A6F3AA2518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DC3D80-FA41-83B4-931B-139E86D8C0A0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90323A-8EB1-108B-FEC9-15C42FA07604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A21B9A-79E4-DF6E-3AF4-CF8293A1AC72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>
                <a:solidFill>
                  <a:schemeClr val="tx1"/>
                </a:solidFill>
              </a:rPr>
              <a:t>M</a:t>
            </a:r>
            <a:r>
              <a:rPr kumimoji="1" lang="en-US" altLang="ko-Kore-US" baseline="-2500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82E0BCDB-64C6-8DA7-9C52-A532E293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에 적용될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의 기능 정의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BAC6A8ED-5B84-D55D-06AE-B7CE14EA6E5D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8C69B-59B9-9BEB-6BE9-268319E2DF61}"/>
              </a:ext>
            </a:extLst>
          </p:cNvPr>
          <p:cNvSpPr txBox="1"/>
          <p:nvPr/>
        </p:nvSpPr>
        <p:spPr>
          <a:xfrm>
            <a:off x="3049460" y="3672772"/>
            <a:ext cx="75502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 : </a:t>
            </a:r>
            <a:r>
              <a:rPr kumimoji="1" lang="ko-KR" altLang="en-US" dirty="0"/>
              <a:t>환자 질환 상태</a:t>
            </a:r>
            <a:endParaRPr kumimoji="1" lang="en-US" altLang="ko-Kore-US" dirty="0"/>
          </a:p>
          <a:p>
            <a:r>
              <a:rPr kumimoji="1" lang="en-US" altLang="ko-Kore-US" dirty="0"/>
              <a:t>     ex) MMSE, RBANS, THI, PHQ9</a:t>
            </a:r>
          </a:p>
          <a:p>
            <a:r>
              <a:rPr kumimoji="1" lang="en-US" altLang="ko-Kore-US" dirty="0"/>
              <a:t>U : </a:t>
            </a:r>
            <a:r>
              <a:rPr kumimoji="1" lang="ko-KR" altLang="en-US" dirty="0"/>
              <a:t>환자의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 ex) </a:t>
            </a:r>
            <a:r>
              <a:rPr kumimoji="1" lang="ko-KR" altLang="en-US" dirty="0"/>
              <a:t>나이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연수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 치료 기록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의사의 의견</a:t>
            </a:r>
            <a:endParaRPr kumimoji="1" lang="en-US" altLang="ko-Kore-US" dirty="0"/>
          </a:p>
          <a:p>
            <a:r>
              <a:rPr kumimoji="1" lang="en-US" altLang="ko-Kore-US" dirty="0"/>
              <a:t>C : </a:t>
            </a:r>
            <a:r>
              <a:rPr kumimoji="1" lang="ko-KR" altLang="en-US" dirty="0"/>
              <a:t>치료 컨텐츠의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인지 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따라하기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긍정 메시지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동영상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치료 대화</a:t>
            </a:r>
            <a:endParaRPr kumimoji="1" lang="en-US" altLang="ko-Kore-US" dirty="0"/>
          </a:p>
          <a:p>
            <a:r>
              <a:rPr kumimoji="1" lang="en-US" altLang="ko-Kore-US" dirty="0"/>
              <a:t>F : </a:t>
            </a:r>
            <a:r>
              <a:rPr kumimoji="1" lang="ko-KR" altLang="en-US" dirty="0"/>
              <a:t>컨텐 사용 후의 피드백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게임 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느낌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평가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EGG, </a:t>
            </a:r>
            <a:r>
              <a:rPr kumimoji="1" lang="ko-KR" altLang="en-US" dirty="0"/>
              <a:t>맥박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 일기</a:t>
            </a:r>
            <a:endParaRPr kumimoji="1" lang="en-US" altLang="ko-KR" dirty="0"/>
          </a:p>
          <a:p>
            <a:r>
              <a:rPr kumimoji="1" lang="ko-KR" altLang="en-US" dirty="0"/>
              <a:t>           얼굴에서 탐지된 감정</a:t>
            </a:r>
            <a:endParaRPr kumimoji="1" lang="en-US" altLang="ko-Kore-US" dirty="0"/>
          </a:p>
        </p:txBody>
      </p:sp>
    </p:spTree>
    <p:extLst>
      <p:ext uri="{BB962C8B-B14F-4D97-AF65-F5344CB8AC3E}">
        <p14:creationId xmlns:p14="http://schemas.microsoft.com/office/powerpoint/2010/main" val="9070202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38EF6-398B-44E5-99C9-57F45D235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0F650-7BC6-6251-1092-AB93FE70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DPO(Dynamic Personalized Optimization)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4027E5-34AD-E2AB-DB26-E0F15872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</a:t>
            </a:r>
            <a:endParaRPr kumimoji="1" lang="en-US" altLang="ko-KR" dirty="0"/>
          </a:p>
          <a:p>
            <a:r>
              <a:rPr kumimoji="1" lang="ko-KR" altLang="en-US" dirty="0"/>
              <a:t>치료가 진행되면서</a:t>
            </a:r>
            <a:r>
              <a:rPr kumimoji="1" lang="en-US" altLang="ko-KR" dirty="0"/>
              <a:t>(Dynamic)</a:t>
            </a:r>
          </a:p>
          <a:p>
            <a:r>
              <a:rPr kumimoji="1" lang="ko-KR" altLang="en-US" dirty="0"/>
              <a:t>개인 맞춤형</a:t>
            </a:r>
            <a:r>
              <a:rPr kumimoji="1" lang="en-US" altLang="ko-KR" dirty="0"/>
              <a:t>(Personalized)</a:t>
            </a:r>
            <a:r>
              <a:rPr kumimoji="1" lang="ko-KR" altLang="en-US" dirty="0"/>
              <a:t> 치료에</a:t>
            </a:r>
            <a:endParaRPr kumimoji="1" lang="en-US" altLang="ko-KR" dirty="0"/>
          </a:p>
          <a:p>
            <a:r>
              <a:rPr kumimoji="1" lang="ko-KR" altLang="en-US" dirty="0"/>
              <a:t>최적화</a:t>
            </a:r>
            <a:r>
              <a:rPr kumimoji="1" lang="en-US" altLang="ko-KR" dirty="0"/>
              <a:t>(Optimization)</a:t>
            </a:r>
            <a:r>
              <a:rPr kumimoji="1" lang="ko-KR" altLang="en-US" dirty="0"/>
              <a:t> 할 수 있어야 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8816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13C58-F7DA-72FB-5DEF-0B97E4D56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50758-89F3-972C-F63B-747F55C7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DPO </a:t>
            </a:r>
            <a:r>
              <a:rPr kumimoji="1" lang="ko-KR" altLang="en-US" dirty="0"/>
              <a:t>의미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7CB02-A1B3-3E50-C113-E41416575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적용되기 위한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의 기능을 정의</a:t>
            </a:r>
            <a:endParaRPr kumimoji="1" lang="en-US" altLang="ko-KR" dirty="0"/>
          </a:p>
          <a:p>
            <a:r>
              <a:rPr kumimoji="1" lang="ko-KR" altLang="en-US" dirty="0"/>
              <a:t>질환의 종류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DTx</a:t>
            </a:r>
            <a:r>
              <a:rPr kumimoji="1" lang="ko-KR" altLang="en-US" dirty="0"/>
              <a:t>의 종류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컨텐츠의 종류에 무관함</a:t>
            </a:r>
          </a:p>
        </p:txBody>
      </p:sp>
    </p:spTree>
    <p:extLst>
      <p:ext uri="{BB962C8B-B14F-4D97-AF65-F5344CB8AC3E}">
        <p14:creationId xmlns:p14="http://schemas.microsoft.com/office/powerpoint/2010/main" val="19292632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5D57A-BCA1-E13A-4D24-DE6CDABB4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05E9A-3763-26C5-E691-F7130873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상태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D9151-82BA-802A-972D-73A87BF41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2023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6</a:t>
            </a:r>
            <a:r>
              <a:rPr kumimoji="1" lang="ko-KR" altLang="en-US" dirty="0"/>
              <a:t>월에 특허 출원함</a:t>
            </a:r>
            <a:endParaRPr kumimoji="1" lang="en-US" altLang="ko-KR" dirty="0"/>
          </a:p>
          <a:p>
            <a:r>
              <a:rPr kumimoji="1" lang="ko-KR" altLang="en-US" dirty="0"/>
              <a:t>논문의 구조와 섹션 내용 작성함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TODO</a:t>
            </a:r>
          </a:p>
          <a:p>
            <a:pPr lvl="1"/>
            <a:r>
              <a:rPr kumimoji="1" lang="ko-KR" altLang="en-US" dirty="0"/>
              <a:t>예시</a:t>
            </a:r>
            <a:r>
              <a:rPr kumimoji="1" lang="en-US" altLang="ko-KR" dirty="0"/>
              <a:t>(Dex)</a:t>
            </a:r>
          </a:p>
          <a:p>
            <a:pPr lvl="1"/>
            <a:r>
              <a:rPr kumimoji="1" lang="en-US" altLang="ko-KR" dirty="0"/>
              <a:t>discussion</a:t>
            </a:r>
          </a:p>
          <a:p>
            <a:pPr lvl="1"/>
            <a:r>
              <a:rPr kumimoji="1" lang="ko-KR" altLang="en-US" dirty="0"/>
              <a:t>그림 추가</a:t>
            </a:r>
            <a:endParaRPr kumimoji="1" lang="en-US" altLang="ko-KR" dirty="0"/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월 중에 투고 목표</a:t>
            </a:r>
            <a:endParaRPr kumimoji="1" lang="en-US" altLang="ko-KR" dirty="0"/>
          </a:p>
          <a:p>
            <a:r>
              <a:rPr kumimoji="1" lang="en-US" altLang="ko-KR" dirty="0"/>
              <a:t>NEJM AI </a:t>
            </a:r>
            <a:r>
              <a:rPr kumimoji="1" lang="ko-KR" altLang="en-US" dirty="0"/>
              <a:t>타깃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14851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66EC7-FA48-162B-D969-0F9EF886C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D1C200-A37C-30F9-FF31-83A67AB69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80" y="467044"/>
            <a:ext cx="9341734" cy="62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225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7B92-6197-5288-6C1C-B0D66F313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94905-1A98-3B3A-6513-48086C09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가치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71A20-F363-FBA1-1133-D264B7B0C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적용할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의 기능을 정의</a:t>
            </a:r>
          </a:p>
        </p:txBody>
      </p:sp>
    </p:spTree>
    <p:extLst>
      <p:ext uri="{BB962C8B-B14F-4D97-AF65-F5344CB8AC3E}">
        <p14:creationId xmlns:p14="http://schemas.microsoft.com/office/powerpoint/2010/main" val="25857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78" y="332223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160107" y="4547978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4BFA97-C361-1A3F-CCF0-930B3915853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2C6E5-E39E-80BF-06C6-60A7CF76C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B8C4A879-4068-62A7-34B8-E2AFDD424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05951F-23E1-2D6B-C498-516042298CF8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A11213CF-73CF-0BAE-4028-B7C7EA44DFEC}"/>
              </a:ext>
            </a:extLst>
          </p:cNvPr>
          <p:cNvSpPr txBox="1"/>
          <p:nvPr/>
        </p:nvSpPr>
        <p:spPr>
          <a:xfrm>
            <a:off x="626822" y="2656384"/>
            <a:ext cx="7449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연구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CDLD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MIMIC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6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23DE5-7B33-4D52-3972-B54F745B1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329E1-5B71-D1F8-EF0B-2B443E83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MIMC </a:t>
            </a:r>
            <a:r>
              <a:rPr kumimoji="1" lang="ko-KR" altLang="en-US" dirty="0"/>
              <a:t>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87EA5-38C8-3CE6-2188-423CAD025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중환자실 환자의 대규모 공개 데이터</a:t>
            </a:r>
            <a:endParaRPr kumimoji="1" lang="en-US" altLang="ko-KR" dirty="0"/>
          </a:p>
          <a:p>
            <a:r>
              <a:rPr kumimoji="1" lang="en-US" altLang="ko-KR" dirty="0"/>
              <a:t>2001</a:t>
            </a:r>
            <a:r>
              <a:rPr kumimoji="1" lang="ko-KR" altLang="en-US" dirty="0"/>
              <a:t>년 부터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en-US" altLang="ko-KR" dirty="0"/>
              <a:t>260,000</a:t>
            </a:r>
            <a:r>
              <a:rPr kumimoji="1" lang="ko-KR" altLang="en-US" dirty="0"/>
              <a:t>명 환자</a:t>
            </a:r>
            <a:endParaRPr kumimoji="1" lang="en-US" altLang="ko-KR" dirty="0"/>
          </a:p>
          <a:p>
            <a:r>
              <a:rPr kumimoji="1" lang="en-US" altLang="ko-KR" dirty="0"/>
              <a:t>MIT</a:t>
            </a:r>
            <a:r>
              <a:rPr kumimoji="1" lang="ko-KR" altLang="en-US" dirty="0"/>
              <a:t>에서 개발된</a:t>
            </a:r>
          </a:p>
        </p:txBody>
      </p:sp>
    </p:spTree>
    <p:extLst>
      <p:ext uri="{BB962C8B-B14F-4D97-AF65-F5344CB8AC3E}">
        <p14:creationId xmlns:p14="http://schemas.microsoft.com/office/powerpoint/2010/main" val="22921573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8D4E3-48CA-8734-EF11-AE5C3DC79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363A6-5EBB-EDD7-3259-4B7D04544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적용 대상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B8894-3FE3-331B-9719-C9680CE3E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엔티티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의사</a:t>
            </a:r>
            <a:endParaRPr kumimoji="1" lang="en-US" altLang="ko-KR" dirty="0"/>
          </a:p>
          <a:p>
            <a:r>
              <a:rPr kumimoji="1" lang="ko-KR" altLang="en-US" dirty="0"/>
              <a:t>상호작용 결과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완치 여부 혹은 치료기간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특정 환자와 특정 의사에 대하여 완치 여부 혹은 치료 기간을 예측</a:t>
            </a:r>
          </a:p>
        </p:txBody>
      </p:sp>
    </p:spTree>
    <p:extLst>
      <p:ext uri="{BB962C8B-B14F-4D97-AF65-F5344CB8AC3E}">
        <p14:creationId xmlns:p14="http://schemas.microsoft.com/office/powerpoint/2010/main" val="34147448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BD647-6BE8-512A-050B-909F24390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98AC1-581E-675C-40E5-0EDF909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상태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BC1549-73DD-9581-C6B6-5631A0F87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 추출 이후 실험 진행 중</a:t>
            </a:r>
            <a:endParaRPr kumimoji="1" lang="en-US" altLang="ko-KR" dirty="0"/>
          </a:p>
          <a:p>
            <a:r>
              <a:rPr kumimoji="1" lang="ko-KR" altLang="en-US" dirty="0"/>
              <a:t>논문 작성 작업 시작 안됨</a:t>
            </a:r>
            <a:endParaRPr kumimoji="1" lang="en-US" altLang="ko-KR" dirty="0"/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월 중에 투고 목표</a:t>
            </a:r>
            <a:endParaRPr kumimoji="1" lang="en-US" altLang="ko-KR" dirty="0"/>
          </a:p>
          <a:p>
            <a:r>
              <a:rPr kumimoji="1" lang="ko-KR" altLang="en-US" dirty="0"/>
              <a:t>타깃 저널 미결정</a:t>
            </a:r>
          </a:p>
        </p:txBody>
      </p:sp>
    </p:spTree>
    <p:extLst>
      <p:ext uri="{BB962C8B-B14F-4D97-AF65-F5344CB8AC3E}">
        <p14:creationId xmlns:p14="http://schemas.microsoft.com/office/powerpoint/2010/main" val="4143691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846DB-7353-F3BA-4175-7C0645785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02F6B-3A68-6294-F3F6-6467A9F1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가치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EB2B9-AF21-271B-56E7-484AA342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CDLD</a:t>
            </a:r>
            <a:r>
              <a:rPr kumimoji="1" lang="ko-KR" altLang="en-US" dirty="0"/>
              <a:t>의 활용</a:t>
            </a:r>
            <a:endParaRPr kumimoji="1" lang="en-US" altLang="ko-KR" dirty="0"/>
          </a:p>
          <a:p>
            <a:r>
              <a:rPr kumimoji="1" lang="ko-KR" altLang="en-US" dirty="0"/>
              <a:t>희소성 있는 연구 주제</a:t>
            </a:r>
          </a:p>
        </p:txBody>
      </p:sp>
    </p:spTree>
    <p:extLst>
      <p:ext uri="{BB962C8B-B14F-4D97-AF65-F5344CB8AC3E}">
        <p14:creationId xmlns:p14="http://schemas.microsoft.com/office/powerpoint/2010/main" val="30478926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F8140-3232-8250-9FDB-52AE04B3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9140FF9D-C8A2-955D-B391-DE4811EEB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48970EA-26AA-B863-7265-EC703DA64EDD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85E81966-C85D-D289-0F97-7E109D0D43DD}"/>
              </a:ext>
            </a:extLst>
          </p:cNvPr>
          <p:cNvSpPr txBox="1"/>
          <p:nvPr/>
        </p:nvSpPr>
        <p:spPr>
          <a:xfrm>
            <a:off x="626822" y="2656384"/>
            <a:ext cx="4408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 Remedi2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5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D989D-3CBD-1CBB-6180-FB584DB1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557AF-D7B9-A304-7364-5CB016A8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AI Remedi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75AB4C-39DC-13D5-D359-F1FD4495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CDLD </a:t>
            </a:r>
            <a:r>
              <a:rPr kumimoji="1" lang="ko-KR" altLang="en-US" dirty="0"/>
              <a:t>를 탑재한 시스템</a:t>
            </a:r>
            <a:endParaRPr kumimoji="1" lang="en-US" altLang="ko-KR" dirty="0"/>
          </a:p>
          <a:p>
            <a:r>
              <a:rPr kumimoji="1" lang="en-US" altLang="ko-KR" dirty="0"/>
              <a:t>Dex</a:t>
            </a:r>
            <a:r>
              <a:rPr kumimoji="1" lang="ko-KR" altLang="en-US" dirty="0"/>
              <a:t>에 적용</a:t>
            </a:r>
            <a:endParaRPr kumimoji="1" lang="en-US" altLang="ko-KR" dirty="0"/>
          </a:p>
          <a:p>
            <a:r>
              <a:rPr kumimoji="1" lang="en-US" altLang="ko-KR" dirty="0"/>
              <a:t>2023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SoriClear, B-ACT</a:t>
            </a:r>
            <a:r>
              <a:rPr kumimoji="1" lang="ko-KR" altLang="en-US" dirty="0"/>
              <a:t>에 적용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4931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C060B-D777-5B70-8A45-876AA3D2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31767-A48A-B7E4-2E3E-80ADE59B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AI Remedi</a:t>
            </a:r>
            <a:r>
              <a:rPr kumimoji="1" lang="en-US" altLang="ko-KR" dirty="0"/>
              <a:t>2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16DD5-A112-35BD-4009-61D8AFEA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을 사용한 </a:t>
            </a:r>
            <a:r>
              <a:rPr kumimoji="1" lang="en-US" altLang="ko-KR" dirty="0"/>
              <a:t>DPO</a:t>
            </a:r>
            <a:r>
              <a:rPr kumimoji="1" lang="ko-KR" altLang="en-US" dirty="0"/>
              <a:t>를 탑재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3140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420A2-D294-B88D-116C-E99E754A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0994112A-1C06-1E21-D94A-DCA36C56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실제 데이터</a:t>
            </a:r>
            <a:endParaRPr kumimoji="1" lang="ko-Kore-US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4D876E3-E19B-DCB7-205E-FF29B3318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DEX</a:t>
            </a:r>
            <a:r>
              <a:rPr kumimoji="1" lang="ko-KR" altLang="en-US" dirty="0"/>
              <a:t>의 데이터로</a:t>
            </a:r>
            <a:endParaRPr kumimoji="1"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23A0E-ED42-6F0B-787B-A440B37F44FA}"/>
              </a:ext>
            </a:extLst>
          </p:cNvPr>
          <p:cNvSpPr/>
          <p:nvPr/>
        </p:nvSpPr>
        <p:spPr>
          <a:xfrm>
            <a:off x="728088" y="3846703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D29DFD-BD68-64DF-1893-FCDAE37CAB68}"/>
              </a:ext>
            </a:extLst>
          </p:cNvPr>
          <p:cNvSpPr/>
          <p:nvPr/>
        </p:nvSpPr>
        <p:spPr>
          <a:xfrm>
            <a:off x="2241369" y="385968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E64220-9905-AB65-F1F2-524ADA207C55}"/>
              </a:ext>
            </a:extLst>
          </p:cNvPr>
          <p:cNvSpPr/>
          <p:nvPr/>
        </p:nvSpPr>
        <p:spPr>
          <a:xfrm>
            <a:off x="1467012" y="3839088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3865A6-8644-F15A-B0E2-0BC2664D9692}"/>
              </a:ext>
            </a:extLst>
          </p:cNvPr>
          <p:cNvSpPr/>
          <p:nvPr/>
        </p:nvSpPr>
        <p:spPr>
          <a:xfrm>
            <a:off x="3003370" y="385556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A8AF5C-89CF-CD76-EF28-1E8281741AB4}"/>
              </a:ext>
            </a:extLst>
          </p:cNvPr>
          <p:cNvSpPr/>
          <p:nvPr/>
        </p:nvSpPr>
        <p:spPr>
          <a:xfrm>
            <a:off x="3753012" y="387615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89FBA9-7F00-6F30-B7FC-FB649D3297BD}"/>
              </a:ext>
            </a:extLst>
          </p:cNvPr>
          <p:cNvSpPr/>
          <p:nvPr/>
        </p:nvSpPr>
        <p:spPr>
          <a:xfrm>
            <a:off x="4515013" y="387204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D983BF-F1BF-730B-7511-C12823E77C8D}"/>
              </a:ext>
            </a:extLst>
          </p:cNvPr>
          <p:cNvSpPr txBox="1"/>
          <p:nvPr/>
        </p:nvSpPr>
        <p:spPr>
          <a:xfrm>
            <a:off x="7515194" y="332910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631FE6A-EDE6-58FF-AB6B-12C0A00C88D5}"/>
              </a:ext>
            </a:extLst>
          </p:cNvPr>
          <p:cNvSpPr/>
          <p:nvPr/>
        </p:nvSpPr>
        <p:spPr>
          <a:xfrm>
            <a:off x="8642758" y="3884583"/>
            <a:ext cx="474122" cy="4627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85692A1D-D34A-DD07-74F8-D0F07B4151A2}"/>
              </a:ext>
            </a:extLst>
          </p:cNvPr>
          <p:cNvSpPr/>
          <p:nvPr/>
        </p:nvSpPr>
        <p:spPr>
          <a:xfrm>
            <a:off x="569534" y="4540544"/>
            <a:ext cx="9001978" cy="268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CE9BCB-7CC4-BAA7-29FD-CCFDE485901F}"/>
              </a:ext>
            </a:extLst>
          </p:cNvPr>
          <p:cNvSpPr txBox="1"/>
          <p:nvPr/>
        </p:nvSpPr>
        <p:spPr>
          <a:xfrm>
            <a:off x="407060" y="6153009"/>
            <a:ext cx="276389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사용자 프로필</a:t>
            </a:r>
            <a:endParaRPr kumimoji="1" lang="en-US" altLang="ko-KR" sz="1400" dirty="0"/>
          </a:p>
          <a:p>
            <a:r>
              <a:rPr kumimoji="1" lang="ko-KR" altLang="en-US" sz="1400" dirty="0"/>
              <a:t>나이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직업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교육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성별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장애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질병</a:t>
            </a:r>
            <a:endParaRPr kumimoji="1" lang="ko-Kore-US" altLang="en-US" sz="140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0EEF0345-E4A1-D303-A497-0A9D8EA66400}"/>
              </a:ext>
            </a:extLst>
          </p:cNvPr>
          <p:cNvCxnSpPr>
            <a:cxnSpLocks/>
          </p:cNvCxnSpPr>
          <p:nvPr/>
        </p:nvCxnSpPr>
        <p:spPr>
          <a:xfrm>
            <a:off x="906612" y="4319469"/>
            <a:ext cx="225997" cy="1852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E4F8DE-7AF1-128A-60CA-9FCA811E432E}"/>
              </a:ext>
            </a:extLst>
          </p:cNvPr>
          <p:cNvSpPr txBox="1"/>
          <p:nvPr/>
        </p:nvSpPr>
        <p:spPr>
          <a:xfrm>
            <a:off x="1214087" y="2419210"/>
            <a:ext cx="5112297" cy="73866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US" sz="1400" dirty="0"/>
              <a:t>SBCogTest</a:t>
            </a:r>
          </a:p>
          <a:p>
            <a:r>
              <a:rPr kumimoji="1" lang="ko-Kore-US" altLang="en-US" sz="1400"/>
              <a:t>전체</a:t>
            </a:r>
            <a:r>
              <a:rPr kumimoji="1" lang="ko-KR" altLang="en-US" sz="1400" dirty="0"/>
              <a:t> 인지 테스트 점수</a:t>
            </a:r>
            <a:endParaRPr kumimoji="1" lang="en-US" altLang="ko-KR" sz="1400" dirty="0"/>
          </a:p>
          <a:p>
            <a:r>
              <a:rPr kumimoji="1" lang="ko-KR" altLang="en-US" sz="1400" dirty="0"/>
              <a:t>주의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지연기억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실행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/>
              <a:t>즉각기억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언어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계산</a:t>
            </a:r>
            <a:r>
              <a:rPr kumimoji="1" lang="en-US" altLang="ko-KR" sz="1400" dirty="0"/>
              <a:t>),</a:t>
            </a:r>
            <a:r>
              <a:rPr kumimoji="1" lang="ko-KR" altLang="en-US" sz="1400" dirty="0"/>
              <a:t> 인식기억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공감능력</a:t>
            </a:r>
            <a:endParaRPr kumimoji="1" lang="ko-Kore-US" altLang="en-US" sz="140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5B55274D-3925-D3B0-C6E5-F78C2892E61C}"/>
              </a:ext>
            </a:extLst>
          </p:cNvPr>
          <p:cNvCxnSpPr>
            <a:cxnSpLocks/>
          </p:cNvCxnSpPr>
          <p:nvPr/>
        </p:nvCxnSpPr>
        <p:spPr>
          <a:xfrm flipH="1">
            <a:off x="1818409" y="3158836"/>
            <a:ext cx="135082" cy="69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A04117A-A157-4993-C450-F434222F2B2E}"/>
              </a:ext>
            </a:extLst>
          </p:cNvPr>
          <p:cNvSpPr txBox="1"/>
          <p:nvPr/>
        </p:nvSpPr>
        <p:spPr>
          <a:xfrm>
            <a:off x="1567378" y="5442961"/>
            <a:ext cx="1960793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인지 게임</a:t>
            </a:r>
            <a:endParaRPr kumimoji="1" lang="en-US" altLang="ko-KR" sz="1400" dirty="0"/>
          </a:p>
          <a:p>
            <a:r>
              <a:rPr kumimoji="1" lang="en-US" altLang="ko-KR" sz="1400" dirty="0"/>
              <a:t>'</a:t>
            </a:r>
            <a:r>
              <a:rPr kumimoji="1" lang="ko-KR" altLang="en-US" sz="1400" dirty="0"/>
              <a:t>숫자 순서대로 누르기</a:t>
            </a:r>
            <a:r>
              <a:rPr kumimoji="1" lang="en-US" altLang="ko-KR" sz="1400" dirty="0"/>
              <a:t>'</a:t>
            </a:r>
            <a:endParaRPr kumimoji="1" lang="ko-Kore-US" altLang="en-US" sz="1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3AA73C-1957-778C-A8B7-D4059109F0B0}"/>
              </a:ext>
            </a:extLst>
          </p:cNvPr>
          <p:cNvSpPr txBox="1"/>
          <p:nvPr/>
        </p:nvSpPr>
        <p:spPr>
          <a:xfrm>
            <a:off x="3797960" y="5460281"/>
            <a:ext cx="1465466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인지 게임</a:t>
            </a:r>
            <a:endParaRPr kumimoji="1" lang="en-US" altLang="ko-KR" sz="1400" dirty="0"/>
          </a:p>
          <a:p>
            <a:r>
              <a:rPr kumimoji="1" lang="en-US" altLang="ko-KR" sz="1400" dirty="0"/>
              <a:t>'</a:t>
            </a:r>
            <a:r>
              <a:rPr kumimoji="1" lang="ko-KR" altLang="en-US" sz="1400" dirty="0"/>
              <a:t>얼마인가요</a:t>
            </a:r>
            <a:r>
              <a:rPr kumimoji="1" lang="en-US" altLang="ko-KR" sz="1400" dirty="0"/>
              <a:t>?',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...</a:t>
            </a:r>
            <a:endParaRPr kumimoji="1" lang="ko-Kore-US" altLang="en-US" sz="1400"/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0F300224-78A9-5835-9A46-4F4072298D94}"/>
              </a:ext>
            </a:extLst>
          </p:cNvPr>
          <p:cNvCxnSpPr>
            <a:cxnSpLocks/>
            <a:stCxn id="10" idx="2"/>
            <a:endCxn id="45" idx="0"/>
          </p:cNvCxnSpPr>
          <p:nvPr/>
        </p:nvCxnSpPr>
        <p:spPr>
          <a:xfrm>
            <a:off x="2461707" y="4322391"/>
            <a:ext cx="86068" cy="1120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ACF3AB45-6BBB-69C7-59E9-F8CFBA9AA950}"/>
              </a:ext>
            </a:extLst>
          </p:cNvPr>
          <p:cNvCxnSpPr>
            <a:cxnSpLocks/>
            <a:stCxn id="15" idx="2"/>
            <a:endCxn id="46" idx="0"/>
          </p:cNvCxnSpPr>
          <p:nvPr/>
        </p:nvCxnSpPr>
        <p:spPr>
          <a:xfrm>
            <a:off x="3973350" y="4338867"/>
            <a:ext cx="557343" cy="1121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46112CE-4E05-2FEC-49E2-E28F156C2344}"/>
              </a:ext>
            </a:extLst>
          </p:cNvPr>
          <p:cNvSpPr txBox="1"/>
          <p:nvPr/>
        </p:nvSpPr>
        <p:spPr>
          <a:xfrm>
            <a:off x="3070597" y="4940735"/>
            <a:ext cx="946093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정확도 </a:t>
            </a:r>
            <a:r>
              <a:rPr kumimoji="1" lang="en-US" altLang="ko-KR" sz="1400" dirty="0"/>
              <a:t>77</a:t>
            </a:r>
            <a:endParaRPr kumimoji="1" lang="ko-Kore-US" altLang="en-US" sz="14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B317E0-5269-E259-B1BD-3192461B1D03}"/>
              </a:ext>
            </a:extLst>
          </p:cNvPr>
          <p:cNvSpPr txBox="1"/>
          <p:nvPr/>
        </p:nvSpPr>
        <p:spPr>
          <a:xfrm>
            <a:off x="4854370" y="4895708"/>
            <a:ext cx="946093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정확도 </a:t>
            </a:r>
            <a:r>
              <a:rPr kumimoji="1" lang="en-US" altLang="ko-KR" sz="1400" dirty="0"/>
              <a:t>80</a:t>
            </a:r>
            <a:endParaRPr kumimoji="1" lang="ko-Kore-US" altLang="en-US" sz="1400"/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1C46788D-EB0B-39CA-26CE-1A83F5BFAA26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3223708" y="4318273"/>
            <a:ext cx="319936" cy="622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3D87EEAF-D678-FD4A-38C8-7C114354E9BD}"/>
              </a:ext>
            </a:extLst>
          </p:cNvPr>
          <p:cNvCxnSpPr>
            <a:cxnSpLocks/>
            <a:stCxn id="18" idx="2"/>
            <a:endCxn id="56" idx="0"/>
          </p:cNvCxnSpPr>
          <p:nvPr/>
        </p:nvCxnSpPr>
        <p:spPr>
          <a:xfrm>
            <a:off x="4735351" y="4334749"/>
            <a:ext cx="592066" cy="560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D129EEB-52F4-2734-D786-CC8BD48C0CE8}"/>
              </a:ext>
            </a:extLst>
          </p:cNvPr>
          <p:cNvSpPr/>
          <p:nvPr/>
        </p:nvSpPr>
        <p:spPr>
          <a:xfrm>
            <a:off x="5287402" y="387269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639C069-0BD1-7878-15DE-094CF36F6BCE}"/>
              </a:ext>
            </a:extLst>
          </p:cNvPr>
          <p:cNvSpPr/>
          <p:nvPr/>
        </p:nvSpPr>
        <p:spPr>
          <a:xfrm>
            <a:off x="6049403" y="386857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7CFB79-A09B-A5E6-7FB3-9F99B9B4DDB9}"/>
              </a:ext>
            </a:extLst>
          </p:cNvPr>
          <p:cNvSpPr txBox="1"/>
          <p:nvPr/>
        </p:nvSpPr>
        <p:spPr>
          <a:xfrm>
            <a:off x="8278917" y="2737368"/>
            <a:ext cx="1138216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AI</a:t>
            </a:r>
            <a:r>
              <a:rPr kumimoji="1" lang="ko-KR" altLang="en-US" sz="1400" dirty="0"/>
              <a:t>모델의 예측 대상</a:t>
            </a:r>
            <a:endParaRPr kumimoji="1" lang="ko-Kore-US" altLang="en-US" sz="1400"/>
          </a:p>
        </p:txBody>
      </p: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3557013C-AD0C-03D9-703F-DD688503C6A8}"/>
              </a:ext>
            </a:extLst>
          </p:cNvPr>
          <p:cNvCxnSpPr>
            <a:cxnSpLocks/>
            <a:stCxn id="68" idx="2"/>
            <a:endCxn id="33" idx="0"/>
          </p:cNvCxnSpPr>
          <p:nvPr/>
        </p:nvCxnSpPr>
        <p:spPr>
          <a:xfrm>
            <a:off x="8848025" y="3260588"/>
            <a:ext cx="31794" cy="623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F6D205F-9A18-5507-3798-0EF94AA9F8CF}"/>
              </a:ext>
            </a:extLst>
          </p:cNvPr>
          <p:cNvSpPr/>
          <p:nvPr/>
        </p:nvSpPr>
        <p:spPr>
          <a:xfrm>
            <a:off x="6829215" y="3894466"/>
            <a:ext cx="440675" cy="4627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Q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3996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896FF-2F63-4E44-FE9D-91304AE6E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854C2726-2AF0-22D4-9284-46FE3628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질문과 답변</a:t>
            </a: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D47A82-CFC3-7EB0-182B-4077F7FED4E5}"/>
              </a:ext>
            </a:extLst>
          </p:cNvPr>
          <p:cNvSpPr/>
          <p:nvPr/>
        </p:nvSpPr>
        <p:spPr>
          <a:xfrm>
            <a:off x="1820618" y="4951108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67AC71-5089-B511-6783-E81B3B3A0CBB}"/>
              </a:ext>
            </a:extLst>
          </p:cNvPr>
          <p:cNvSpPr/>
          <p:nvPr/>
        </p:nvSpPr>
        <p:spPr>
          <a:xfrm>
            <a:off x="3333899" y="4964087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3EF8BF-C110-48C3-68F8-268D6416AAAE}"/>
              </a:ext>
            </a:extLst>
          </p:cNvPr>
          <p:cNvSpPr/>
          <p:nvPr/>
        </p:nvSpPr>
        <p:spPr>
          <a:xfrm>
            <a:off x="2559542" y="4943493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4A05B8-C848-97E9-399C-53A605E6E3E5}"/>
              </a:ext>
            </a:extLst>
          </p:cNvPr>
          <p:cNvSpPr/>
          <p:nvPr/>
        </p:nvSpPr>
        <p:spPr>
          <a:xfrm>
            <a:off x="4095900" y="4959969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E4E6D4-6450-E5DB-F52F-AE133EF36D92}"/>
              </a:ext>
            </a:extLst>
          </p:cNvPr>
          <p:cNvSpPr/>
          <p:nvPr/>
        </p:nvSpPr>
        <p:spPr>
          <a:xfrm>
            <a:off x="4845542" y="4980563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9F4246-C8C1-F02D-3861-16A40DE77A22}"/>
              </a:ext>
            </a:extLst>
          </p:cNvPr>
          <p:cNvSpPr/>
          <p:nvPr/>
        </p:nvSpPr>
        <p:spPr>
          <a:xfrm>
            <a:off x="5607543" y="4976445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F712D4-EA74-926C-F096-38CF25EE6D81}"/>
              </a:ext>
            </a:extLst>
          </p:cNvPr>
          <p:cNvSpPr/>
          <p:nvPr/>
        </p:nvSpPr>
        <p:spPr>
          <a:xfrm>
            <a:off x="9735288" y="4988988"/>
            <a:ext cx="474122" cy="4627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4866245-1FBB-D80C-E0F9-37E71480B636}"/>
              </a:ext>
            </a:extLst>
          </p:cNvPr>
          <p:cNvSpPr/>
          <p:nvPr/>
        </p:nvSpPr>
        <p:spPr>
          <a:xfrm>
            <a:off x="1662064" y="5906207"/>
            <a:ext cx="9001978" cy="268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98A912-E557-370A-670D-57457EAFAAD3}"/>
              </a:ext>
            </a:extLst>
          </p:cNvPr>
          <p:cNvSpPr/>
          <p:nvPr/>
        </p:nvSpPr>
        <p:spPr>
          <a:xfrm>
            <a:off x="6379932" y="4977099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F8A351-3282-D12B-5B83-ECA4A4AA0B9C}"/>
              </a:ext>
            </a:extLst>
          </p:cNvPr>
          <p:cNvSpPr/>
          <p:nvPr/>
        </p:nvSpPr>
        <p:spPr>
          <a:xfrm>
            <a:off x="7141933" y="4972981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5EAD98-A62E-2768-A118-C198F1DE2ADB}"/>
              </a:ext>
            </a:extLst>
          </p:cNvPr>
          <p:cNvSpPr/>
          <p:nvPr/>
        </p:nvSpPr>
        <p:spPr>
          <a:xfrm>
            <a:off x="7921745" y="4998871"/>
            <a:ext cx="440675" cy="4627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Q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DA1C6-0CE7-0A25-1C63-F17E3CE7E0B9}"/>
              </a:ext>
            </a:extLst>
          </p:cNvPr>
          <p:cNvSpPr/>
          <p:nvPr/>
        </p:nvSpPr>
        <p:spPr>
          <a:xfrm flipH="1">
            <a:off x="1603167" y="4495989"/>
            <a:ext cx="6103918" cy="1168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501A5D-22B8-D166-464C-03726A3F1F43}"/>
              </a:ext>
            </a:extLst>
          </p:cNvPr>
          <p:cNvSpPr txBox="1"/>
          <p:nvPr/>
        </p:nvSpPr>
        <p:spPr>
          <a:xfrm>
            <a:off x="2315688" y="321821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초기 환자 상태</a:t>
            </a:r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3E3AB-8344-2F2E-EFA6-0CAA2C21E30B}"/>
              </a:ext>
            </a:extLst>
          </p:cNvPr>
          <p:cNvSpPr txBox="1"/>
          <p:nvPr/>
        </p:nvSpPr>
        <p:spPr>
          <a:xfrm>
            <a:off x="4593772" y="32518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까지의 내역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7FF1E-B195-BA4A-1EBA-EBC7C7EE1D9F}"/>
              </a:ext>
            </a:extLst>
          </p:cNvPr>
          <p:cNvSpPr txBox="1"/>
          <p:nvPr/>
        </p:nvSpPr>
        <p:spPr>
          <a:xfrm>
            <a:off x="9258794" y="326175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최종 환자 상태</a:t>
            </a:r>
            <a:endParaRPr kumimoji="1" lang="ko-Kore-US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8EBE9342-123F-5413-9E2C-4227F7403B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545777" y="3621193"/>
            <a:ext cx="1141" cy="89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1D785E7-C981-E874-A4A1-7F58FDDCEE37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flipH="1">
            <a:off x="9972349" y="3631089"/>
            <a:ext cx="124175" cy="1357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1AA7865-4C66-4E1C-3096-FA71DE24F6D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96603" y="3569733"/>
            <a:ext cx="243999" cy="137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C010B8-4960-4D2D-95BB-0EB5A65A7F69}"/>
              </a:ext>
            </a:extLst>
          </p:cNvPr>
          <p:cNvSpPr txBox="1"/>
          <p:nvPr/>
        </p:nvSpPr>
        <p:spPr>
          <a:xfrm>
            <a:off x="6919356" y="3297383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내일 환자가 사용할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치료 컨텐츠</a:t>
            </a:r>
            <a:endParaRPr kumimoji="1" lang="ko-Kore-US" altLang="en-US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A49A61D-D4CB-B8AF-5D00-E2F12E6719B6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>
            <a:off x="7987918" y="3943714"/>
            <a:ext cx="154165" cy="1055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21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118065" y="4442874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58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EA8CD5C1-49A9-B603-DBED-DB287C02C04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0018E-5A93-487C-E472-D0DF87656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24F54DDD-FDBE-56F9-4EA3-FB5A199D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질문과 답변</a:t>
            </a:r>
            <a:endParaRPr kumimoji="1" lang="ko-Kore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0F213A-A9B4-E281-0C39-C59FCDD8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79" y="2389331"/>
            <a:ext cx="7330159" cy="12682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1120C9-1C71-7BD0-EE93-654336350CB2}"/>
              </a:ext>
            </a:extLst>
          </p:cNvPr>
          <p:cNvSpPr/>
          <p:nvPr/>
        </p:nvSpPr>
        <p:spPr>
          <a:xfrm>
            <a:off x="1820618" y="4951108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FF9D0B-128C-2448-FC5F-8EC1F03ECAC7}"/>
              </a:ext>
            </a:extLst>
          </p:cNvPr>
          <p:cNvSpPr/>
          <p:nvPr/>
        </p:nvSpPr>
        <p:spPr>
          <a:xfrm>
            <a:off x="3333899" y="4964087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FA36A5-703E-67DF-81E4-2AB1F1CD84F5}"/>
              </a:ext>
            </a:extLst>
          </p:cNvPr>
          <p:cNvSpPr/>
          <p:nvPr/>
        </p:nvSpPr>
        <p:spPr>
          <a:xfrm>
            <a:off x="2559542" y="4943493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FDCDF8-F06E-532D-452B-374AE5624330}"/>
              </a:ext>
            </a:extLst>
          </p:cNvPr>
          <p:cNvSpPr/>
          <p:nvPr/>
        </p:nvSpPr>
        <p:spPr>
          <a:xfrm>
            <a:off x="4095900" y="4959969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CDB2E0-F6A1-308D-763A-8A367780FDFD}"/>
              </a:ext>
            </a:extLst>
          </p:cNvPr>
          <p:cNvSpPr/>
          <p:nvPr/>
        </p:nvSpPr>
        <p:spPr>
          <a:xfrm>
            <a:off x="4845542" y="4980563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F07911-A656-223D-2D09-FBEAC0B1312C}"/>
              </a:ext>
            </a:extLst>
          </p:cNvPr>
          <p:cNvSpPr/>
          <p:nvPr/>
        </p:nvSpPr>
        <p:spPr>
          <a:xfrm>
            <a:off x="5607543" y="4976445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18C3D-697F-C140-133A-286148F0D5CD}"/>
              </a:ext>
            </a:extLst>
          </p:cNvPr>
          <p:cNvSpPr/>
          <p:nvPr/>
        </p:nvSpPr>
        <p:spPr>
          <a:xfrm>
            <a:off x="9735288" y="4988988"/>
            <a:ext cx="474122" cy="4627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5AFED099-BDE3-5A1F-78C1-EBE2CC560CB5}"/>
              </a:ext>
            </a:extLst>
          </p:cNvPr>
          <p:cNvSpPr/>
          <p:nvPr/>
        </p:nvSpPr>
        <p:spPr>
          <a:xfrm>
            <a:off x="1662064" y="5906207"/>
            <a:ext cx="9001978" cy="268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7056C-CAEA-0CC3-F81C-0F0BA9E9E0F6}"/>
              </a:ext>
            </a:extLst>
          </p:cNvPr>
          <p:cNvSpPr/>
          <p:nvPr/>
        </p:nvSpPr>
        <p:spPr>
          <a:xfrm>
            <a:off x="6379932" y="4977099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FCA05C-0FB3-E602-7468-C5975F99C9A9}"/>
              </a:ext>
            </a:extLst>
          </p:cNvPr>
          <p:cNvSpPr/>
          <p:nvPr/>
        </p:nvSpPr>
        <p:spPr>
          <a:xfrm>
            <a:off x="7141933" y="4972981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AA4CF6-C33F-6A9A-A2ED-51590226FF50}"/>
              </a:ext>
            </a:extLst>
          </p:cNvPr>
          <p:cNvSpPr/>
          <p:nvPr/>
        </p:nvSpPr>
        <p:spPr>
          <a:xfrm>
            <a:off x="7921745" y="4998871"/>
            <a:ext cx="440675" cy="4627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Q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520097-F687-EB06-502B-04B32D17F974}"/>
              </a:ext>
            </a:extLst>
          </p:cNvPr>
          <p:cNvSpPr/>
          <p:nvPr/>
        </p:nvSpPr>
        <p:spPr>
          <a:xfrm flipH="1">
            <a:off x="1603167" y="4495989"/>
            <a:ext cx="6103918" cy="1168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B067E-F13C-D7B3-E645-E41725D1F972}"/>
              </a:ext>
            </a:extLst>
          </p:cNvPr>
          <p:cNvSpPr txBox="1"/>
          <p:nvPr/>
        </p:nvSpPr>
        <p:spPr>
          <a:xfrm>
            <a:off x="4203865" y="40851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</a:t>
            </a:r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69C60-B4A4-831F-CCD3-BE9F065D39AC}"/>
              </a:ext>
            </a:extLst>
          </p:cNvPr>
          <p:cNvSpPr txBox="1"/>
          <p:nvPr/>
        </p:nvSpPr>
        <p:spPr>
          <a:xfrm>
            <a:off x="7645729" y="3786251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질문의 </a:t>
            </a:r>
            <a:endParaRPr kumimoji="1" lang="en-US" altLang="ko-KR" dirty="0"/>
          </a:p>
          <a:p>
            <a:r>
              <a:rPr kumimoji="1" lang="ko-KR" altLang="en-US" dirty="0"/>
              <a:t>컨텐츠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592809-A108-539C-BD08-F658C43D986C}"/>
              </a:ext>
            </a:extLst>
          </p:cNvPr>
          <p:cNvSpPr txBox="1"/>
          <p:nvPr/>
        </p:nvSpPr>
        <p:spPr>
          <a:xfrm>
            <a:off x="9626929" y="38555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예측</a:t>
            </a:r>
            <a:endParaRPr kumimoji="1" lang="ko-Kore-US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EA55272-3F5C-14A1-437C-765DCA8112F1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8110761" y="4432582"/>
            <a:ext cx="31322" cy="566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78E7F5F-AB09-5457-7106-E205AE9FBFE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33277" y="4237511"/>
            <a:ext cx="39072" cy="751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0781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47469-DE38-9E1A-2F4A-FB78BC9D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DF53DAD1-CA76-2D19-56B3-2D73DD41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입력 부분</a:t>
            </a:r>
            <a:r>
              <a:rPr kumimoji="1" lang="en-US" altLang="ko-KR" dirty="0"/>
              <a:t>#1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458F6A-3C3C-D805-E71A-C232F7BB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35" y="1489941"/>
            <a:ext cx="6978898" cy="510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145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CB609-C4BE-0AFB-7BF7-F69E4EA2A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4B70DFEE-FE7F-D51F-628B-6BD99B80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입력 부분</a:t>
            </a:r>
            <a:r>
              <a:rPr kumimoji="1" lang="en-US" altLang="ko-KR" dirty="0"/>
              <a:t>#2</a:t>
            </a:r>
            <a:endParaRPr kumimoji="1" lang="ko-Kore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FBC77F-FF10-CA54-8269-7A980A1F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53" y="1517402"/>
            <a:ext cx="7470100" cy="37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82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4C1D4-2A34-E4FD-2043-D373138CE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9EB29127-E15C-2350-C6C0-209DD483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입력 부분</a:t>
            </a:r>
            <a:r>
              <a:rPr kumimoji="1" lang="en-US" altLang="ko-KR" dirty="0"/>
              <a:t>#3</a:t>
            </a:r>
            <a:endParaRPr kumimoji="1" lang="ko-Kore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BAD054-CB57-D4CB-F37B-190B376C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35" y="2563750"/>
            <a:ext cx="7386264" cy="30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498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75F5D-488C-31BD-7D4D-FE7F610E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802F5974-EE2F-E210-9949-311C56D8D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744A84-67F7-9BC2-EA06-7D605026A32F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2546AC-3431-A42A-951F-E7EDDE77CC27}"/>
              </a:ext>
            </a:extLst>
          </p:cNvPr>
          <p:cNvSpPr txBox="1"/>
          <p:nvPr/>
        </p:nvSpPr>
        <p:spPr>
          <a:xfrm>
            <a:off x="626822" y="2656384"/>
            <a:ext cx="2465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아쉬운 점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27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FE2E3-2870-0A68-326E-E3052535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17DE0-81A7-17B6-EFF0-401F2C28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아쉬운 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E9426-21A5-EE11-29B6-07F4B9F09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임상 전에 데이터 분석과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연구에 대한 계획 수립이 어렵다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임상 후의 데이터 분석과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연구에 대한 아이디어 수립이 어렵다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DTx - AI -</a:t>
            </a:r>
            <a:r>
              <a:rPr kumimoji="1" lang="ko-KR" altLang="en-US" dirty="0"/>
              <a:t> 임상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환자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치료 효과의 관계가 미흡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431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03" y="3144445"/>
            <a:ext cx="1946523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F523ACD1-CEC5-1F5B-B7B5-5F2BD9E75CA7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677110E6-2AF3-9AA5-216F-EB1D1370527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109469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40969629-53E0-F182-19C7-21105B6D52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33512BF8-CFB4-59CE-C3A6-E00A3009CE5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집값</a:t>
            </a:r>
            <a:endParaRPr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D6B35B2B-DA5E-8B0C-411F-235219CA2A5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696060-A671-8C70-72FD-8E26C43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61" y="2888812"/>
            <a:ext cx="1980570" cy="21130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3D03FD-6145-0B39-A2B5-C2B322BA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43" y="2924503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골절 여부</a:t>
            </a:r>
            <a:endParaRPr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1161637" y="3345759"/>
            <a:ext cx="25769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56562"/>
            <a:ext cx="1553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0553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위키피디아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온라인상의 </a:t>
            </a:r>
            <a:r>
              <a:rPr kumimoji="1" lang="en-US" altLang="ko-KR" dirty="0"/>
              <a:t>text, e-book,</a:t>
            </a:r>
            <a:r>
              <a:rPr kumimoji="1" lang="ko-KR" altLang="en-US" dirty="0"/>
              <a:t> 저널</a:t>
            </a:r>
            <a:r>
              <a:rPr kumimoji="1" lang="en-US" altLang="ko-KR" dirty="0"/>
              <a:t>, Reddit, </a:t>
            </a:r>
            <a:r>
              <a:rPr kumimoji="1" lang="ko-KR" altLang="en-US" dirty="0"/>
              <a:t>논문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GPT-3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735GB</a:t>
            </a:r>
          </a:p>
        </p:txBody>
      </p:sp>
    </p:spTree>
    <p:extLst>
      <p:ext uri="{BB962C8B-B14F-4D97-AF65-F5344CB8AC3E}">
        <p14:creationId xmlns:p14="http://schemas.microsoft.com/office/powerpoint/2010/main" val="396501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855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134B77C9-B877-1F42-3A8B-7B50E774F801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2761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973462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57591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02113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2738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개요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8528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83262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483778" y="2268841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99179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 지침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(Custom Indstructions)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 관한 기능이 추가되었다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이 기능을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사용하면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6FAAA-08E1-48EF-6DE3-0E45AA0BEB8D}"/>
              </a:ext>
            </a:extLst>
          </p:cNvPr>
          <p:cNvSpPr/>
          <p:nvPr/>
        </p:nvSpPr>
        <p:spPr>
          <a:xfrm flipV="1">
            <a:off x="4461932" y="2879811"/>
            <a:ext cx="320704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7EC60-94F6-93BC-D199-9624CDF2D661}"/>
              </a:ext>
            </a:extLst>
          </p:cNvPr>
          <p:cNvSpPr/>
          <p:nvPr/>
        </p:nvSpPr>
        <p:spPr>
          <a:xfrm flipV="1">
            <a:off x="9592733" y="2563631"/>
            <a:ext cx="2352162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/>
              <a:t>x</a:t>
            </a:r>
            <a:r>
              <a:rPr kumimoji="1" lang="en-US" altLang="ko-KR"/>
              <a:t>c</a:t>
            </a:r>
            <a:endParaRPr kumimoji="1" lang="ko-Kore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33DD8-F8F0-58F0-0DDB-53D69FD9514E}"/>
              </a:ext>
            </a:extLst>
          </p:cNvPr>
          <p:cNvSpPr/>
          <p:nvPr/>
        </p:nvSpPr>
        <p:spPr>
          <a:xfrm flipV="1">
            <a:off x="7699788" y="2883224"/>
            <a:ext cx="708487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691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970209" y="2865996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374115" y="5466725"/>
            <a:ext cx="399179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때문에 매번 대화를 할 때마다 반복적인 지침을 정할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필요가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AE2C-57B7-7570-3C0A-2811921AC71F}"/>
              </a:ext>
            </a:extLst>
          </p:cNvPr>
          <p:cNvSpPr/>
          <p:nvPr/>
        </p:nvSpPr>
        <p:spPr>
          <a:xfrm flipV="1">
            <a:off x="4487333" y="3429000"/>
            <a:ext cx="366807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0162C-3580-12F9-23DB-17557DC3A955}"/>
              </a:ext>
            </a:extLst>
          </p:cNvPr>
          <p:cNvSpPr/>
          <p:nvPr/>
        </p:nvSpPr>
        <p:spPr>
          <a:xfrm flipV="1">
            <a:off x="8209779" y="3436419"/>
            <a:ext cx="493954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54068-E35C-2D4E-95E3-70BCD068F806}"/>
              </a:ext>
            </a:extLst>
          </p:cNvPr>
          <p:cNvSpPr/>
          <p:nvPr/>
        </p:nvSpPr>
        <p:spPr>
          <a:xfrm flipV="1">
            <a:off x="11563894" y="3155971"/>
            <a:ext cx="25958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9973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99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4310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69689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아키텍처를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49642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</p:spTree>
    <p:extLst>
      <p:ext uri="{BB962C8B-B14F-4D97-AF65-F5344CB8AC3E}">
        <p14:creationId xmlns:p14="http://schemas.microsoft.com/office/powerpoint/2010/main" val="1250218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957-3FBE-5592-F595-519EE4DACD8F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기반으로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9901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데이터 쌍만 있으면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28244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3000667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1125779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83602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모델로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61835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2670435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307453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062530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59854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656592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수많은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113525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Google Shape;151;p24"/>
          <p:cNvSpPr txBox="1"/>
          <p:nvPr/>
        </p:nvSpPr>
        <p:spPr>
          <a:xfrm>
            <a:off x="5336231" y="264879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/>
              <a:t>함수</a:t>
            </a:r>
            <a:endParaRPr sz="2400" b="1" dirty="0"/>
          </a:p>
        </p:txBody>
      </p:sp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06DA9B7-2278-DEE9-D6EB-D08730338A88}"/>
              </a:ext>
            </a:extLst>
          </p:cNvPr>
          <p:cNvSpPr/>
          <p:nvPr/>
        </p:nvSpPr>
        <p:spPr>
          <a:xfrm>
            <a:off x="3836276" y="3697513"/>
            <a:ext cx="4439623" cy="32582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88647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 내용은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주어진 입력에 대하여 학습된 모델이 그럴 듯한 한 단어를 고른다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190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280" y="3042673"/>
            <a:ext cx="1691575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BDFD07DB-F0C9-54AC-E153-8958C09E47A5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8D663F16-61A9-3E42-FD1F-6D58ECF9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814CAE0A-AA77-E7B0-C226-59D9C984053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2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477" y="3122360"/>
            <a:ext cx="1485924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0C6FD448-70D9-10ED-8B2E-838A7DDE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5" name="Google Shape;153;p24">
            <a:extLst>
              <a:ext uri="{FF2B5EF4-FFF2-40B4-BE49-F238E27FC236}">
                <a16:creationId xmlns:a16="http://schemas.microsoft.com/office/drawing/2014/main" id="{ED2B17D2-3968-AA88-7742-D67C44BC8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7534AB94-96BB-78E2-5B95-396F79EE129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503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075" y="3177085"/>
            <a:ext cx="1630000" cy="13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5B13FA3D-F71B-57DE-EF36-05C70967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4" name="Google Shape;153;p24">
            <a:extLst>
              <a:ext uri="{FF2B5EF4-FFF2-40B4-BE49-F238E27FC236}">
                <a16:creationId xmlns:a16="http://schemas.microsoft.com/office/drawing/2014/main" id="{9EBEA61B-99F0-4DC6-DD87-12322BFE4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C69021A0-9670-4A21-485D-8E0CEA32E49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793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514" y="3237562"/>
            <a:ext cx="1754100" cy="130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BDF07FF1-93B5-11CD-31DF-97876A34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E3C98111-85BA-7A3B-F62F-92CB9883A10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671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919" y="323342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6CB0B727-2C38-396A-0670-929B9C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그럴 듯한 분류 결과</a:t>
            </a:r>
          </a:p>
        </p:txBody>
      </p:sp>
      <p:sp>
        <p:nvSpPr>
          <p:cNvPr id="16" name="Google Shape;153;p24">
            <a:extLst>
              <a:ext uri="{FF2B5EF4-FFF2-40B4-BE49-F238E27FC236}">
                <a16:creationId xmlns:a16="http://schemas.microsoft.com/office/drawing/2014/main" id="{9EE1629A-E00F-EDDF-50CB-F487D6DB6489}"/>
              </a:ext>
            </a:extLst>
          </p:cNvPr>
          <p:cNvSpPr txBox="1"/>
          <p:nvPr/>
        </p:nvSpPr>
        <p:spPr>
          <a:xfrm>
            <a:off x="8332726" y="3576435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0.0013</a:t>
            </a:r>
            <a:endParaRPr lang="ko-KR" altLang="en-US" sz="3200" b="1"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25D5FDDB-6458-84C4-0D56-85FB2B8A63E2}"/>
              </a:ext>
            </a:extLst>
          </p:cNvPr>
          <p:cNvSpPr txBox="1"/>
          <p:nvPr/>
        </p:nvSpPr>
        <p:spPr>
          <a:xfrm>
            <a:off x="8327471" y="4990077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고양이</a:t>
            </a:r>
            <a:endParaRPr lang="en-US" altLang="ko-KR" sz="3200" b="1" dirty="0"/>
          </a:p>
          <a:p>
            <a:pPr lvl="0" algn="ctr"/>
            <a:r>
              <a:rPr lang="en-US" altLang="ko-KR" sz="3200" b="1" dirty="0"/>
              <a:t>1 :</a:t>
            </a:r>
            <a:r>
              <a:rPr lang="ko-KR" altLang="en-US" sz="3200" b="1" dirty="0"/>
              <a:t> 강아지</a:t>
            </a:r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DE4360F8-9A27-AA41-F62F-BD53FBABF31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82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분류와 신뢰도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C4D4C-C285-6AFB-94EF-52D42CC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01" y="2349701"/>
            <a:ext cx="6242121" cy="420052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6F4C77-1204-13F0-0EC7-EE3668CA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397" cy="4351338"/>
          </a:xfrm>
        </p:spPr>
        <p:txBody>
          <a:bodyPr/>
          <a:lstStyle/>
          <a:p>
            <a:r>
              <a:rPr lang="ko-Kore-US" altLang="en-US"/>
              <a:t>정답을</a:t>
            </a:r>
            <a:r>
              <a:rPr lang="ko-KR" altLang="en-US"/>
              <a:t> 모른다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최고 출력값의 것을 고른다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560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대답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는 기억하지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최고 출력값의 것을 고를 뿐이다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hallucination</a:t>
            </a:r>
            <a:r>
              <a:rPr kumimoji="1" lang="ko-KR" altLang="en-US" dirty="0"/>
              <a:t>의 원인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CA1BA-576C-85B5-71B3-70B8BD8E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871" y="4001294"/>
            <a:ext cx="1507259" cy="14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5C5-9195-2413-C901-A4D2F1B0D020}"/>
              </a:ext>
            </a:extLst>
          </p:cNvPr>
          <p:cNvSpPr txBox="1"/>
          <p:nvPr/>
        </p:nvSpPr>
        <p:spPr>
          <a:xfrm>
            <a:off x="405114" y="3929868"/>
            <a:ext cx="442775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400">
                <a:solidFill>
                  <a:srgbClr val="374151"/>
                </a:solidFill>
                <a:latin typeface="Söhne"/>
              </a:rPr>
              <a:t>ChatGPT</a:t>
            </a:r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의 학습데이터 구성은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?</a:t>
            </a:r>
          </a:p>
          <a:p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GPT-3.5</a:t>
            </a:r>
            <a:r>
              <a:rPr kumimoji="1"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아키텍처를 기반으로 한</a:t>
            </a:r>
            <a:endParaRPr lang="en-US" altLang="ko-KR" sz="2400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모델로</a:t>
            </a:r>
            <a:r>
              <a:rPr kumimoji="1" lang="en-US" altLang="ko-Kore-US" sz="2400"/>
              <a:t>,</a:t>
            </a:r>
            <a:r>
              <a:rPr kumimoji="1" lang="ko-KR" altLang="en-US" sz="2400"/>
              <a:t> </a:t>
            </a:r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가 수많은 웹 페이지</a:t>
            </a:r>
            <a:r>
              <a:rPr lang="en-US" altLang="ko-KR" sz="2400" b="0" i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kumimoji="1" lang="ko-Kore-US" altLang="en-US" sz="2400"/>
          </a:p>
        </p:txBody>
      </p:sp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3584C43E-55DB-5C1D-3599-D4F14EBD81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058" y="455277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A5626-077D-8A90-F1E5-5CB7F406B453}"/>
              </a:ext>
            </a:extLst>
          </p:cNvPr>
          <p:cNvSpPr txBox="1"/>
          <p:nvPr/>
        </p:nvSpPr>
        <p:spPr>
          <a:xfrm>
            <a:off x="8323687" y="3068673"/>
            <a:ext cx="346319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자동차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0.000000120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책    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0.000083114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논문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0.000002523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우산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0.000000001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  <a:endParaRPr kumimoji="1" lang="ko-Kore-US" altLang="en-US" sz="2400"/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782464E1-935D-7A6B-1CD1-3631006EF0D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18" y="443024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286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0FE52-9C51-C83E-E242-22D008F4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8097C0E5-E6A1-E806-D0FC-62F20CAD7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A60B80-D901-D320-4887-821AE597F2A4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8E211BE0-31D6-B42B-83DB-4681A2A614C1}"/>
              </a:ext>
            </a:extLst>
          </p:cNvPr>
          <p:cNvSpPr txBox="1"/>
          <p:nvPr/>
        </p:nvSpPr>
        <p:spPr>
          <a:xfrm>
            <a:off x="626822" y="2656384"/>
            <a:ext cx="6681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머신러닝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딥러닝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59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F0AA4-3D5D-88BB-DC1A-34F38FD5A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4456C-800F-EC0C-03B6-A4CFFE66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FCFC1-2E2E-C052-BA95-CE633B49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085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2866E0C3-5446-29F8-8444-5CCCA8CCDEDC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028B5-8D11-E2C0-3801-E48CC9342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DA748-076F-F1B0-BB5B-3C0D8645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BEC12B-F238-D801-6F79-424DF1F1B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작업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회귀분석</a:t>
            </a:r>
            <a:r>
              <a:rPr kumimoji="1" lang="en-US" altLang="ko-KR" dirty="0"/>
              <a:t>(regression) </a:t>
            </a:r>
            <a:r>
              <a:rPr kumimoji="1" lang="ko-KR" altLang="en-US" dirty="0"/>
              <a:t>혹은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674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B5981-E6F6-C23D-F2A0-2980F809E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16323-7AA8-9DFE-D2D5-F84FEFDB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C79A-0225-169D-7650-EF9C3EB50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Google Shape;101;p16">
            <a:extLst>
              <a:ext uri="{FF2B5EF4-FFF2-40B4-BE49-F238E27FC236}">
                <a16:creationId xmlns:a16="http://schemas.microsoft.com/office/drawing/2014/main" id="{1B8182CD-535A-B58F-E35E-88B089DA000A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428" y="3102015"/>
            <a:ext cx="5622666" cy="2838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105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A391F-997A-9CB7-6688-CE410A711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43174-8F5E-57C7-603A-0E720794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8D338E-D1B8-6605-5AEB-F2ABDCE85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938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95750-A83E-8963-936E-F4D7A053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9DD54-05DD-5B11-29E2-93339E2F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34A027-957D-5AC3-81C0-97B5DA57E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US" altLang="en-US"/>
          </a:p>
        </p:txBody>
      </p:sp>
      <p:pic>
        <p:nvPicPr>
          <p:cNvPr id="6" name="Google Shape;125;p20">
            <a:extLst>
              <a:ext uri="{FF2B5EF4-FFF2-40B4-BE49-F238E27FC236}">
                <a16:creationId xmlns:a16="http://schemas.microsoft.com/office/drawing/2014/main" id="{DE7FF83C-0AC3-98C8-D1F3-4B66A967AB31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915" y="1840106"/>
            <a:ext cx="9033392" cy="4734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23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BA60A-B6AA-37DD-C956-385FF854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BC310-1158-08A0-3965-EDFD8FC1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머신</a:t>
            </a:r>
            <a:r>
              <a:rPr kumimoji="1" lang="ko-KR" altLang="en-US"/>
              <a:t>러닝 </a:t>
            </a:r>
            <a:r>
              <a:rPr kumimoji="1" lang="en-US" altLang="ko-KR"/>
              <a:t>vs </a:t>
            </a:r>
            <a:r>
              <a:rPr kumimoji="1" lang="ko-KR" altLang="en-US"/>
              <a:t>딥러닝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26663B-C1F4-4B3E-A1AA-CC9062B06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딥러닝은</a:t>
            </a:r>
            <a:r>
              <a:rPr kumimoji="1" lang="ko-KR" altLang="en-US"/>
              <a:t> 단점이 크다</a:t>
            </a:r>
            <a:r>
              <a:rPr kumimoji="1" lang="en-US" altLang="ko-KR"/>
              <a:t>.</a:t>
            </a:r>
            <a:r>
              <a:rPr kumimoji="1" lang="ko-KR" altLang="en-US"/>
              <a:t> 비싸다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데이터가 많이 필요</a:t>
            </a:r>
            <a:r>
              <a:rPr kumimoji="1" lang="en-US" altLang="ko-KR"/>
              <a:t>.</a:t>
            </a:r>
            <a:r>
              <a:rPr kumimoji="1" lang="ko-KR" altLang="en-US"/>
              <a:t> 데이터 구축 비싸고</a:t>
            </a:r>
            <a:r>
              <a:rPr kumimoji="1" lang="en-US" altLang="ko-KR"/>
              <a:t>,</a:t>
            </a:r>
            <a:r>
              <a:rPr kumimoji="1" lang="ko-KR" altLang="en-US"/>
              <a:t> 계산 비용 비싸고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r>
              <a:rPr kumimoji="1" lang="ko-KR" altLang="en-US"/>
              <a:t>이미 해법이 있는 문제는 머신러닝으로</a:t>
            </a:r>
            <a:endParaRPr kumimoji="1" lang="en-US" altLang="ko-KR"/>
          </a:p>
          <a:p>
            <a:r>
              <a:rPr kumimoji="1" lang="ko-KR" altLang="en-US"/>
              <a:t>큰 비용을 투자하더라도 문제 해결하면 큰 가치가 있는 경우에는 딥러닝으로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661234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9F98E-1011-D630-7E6F-AE03B99EE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19FF1-5F48-ABA9-1377-77CAE61C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LLM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C464A-7606-2E11-FAF5-E3214CF74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딥러닝으로</a:t>
            </a:r>
            <a:r>
              <a:rPr kumimoji="1" lang="ko-KR" altLang="en-US"/>
              <a:t> </a:t>
            </a:r>
            <a:r>
              <a:rPr kumimoji="1" lang="ko-Kore-US" altLang="en-US"/>
              <a:t>언어</a:t>
            </a:r>
            <a:r>
              <a:rPr kumimoji="1" lang="ko-KR" altLang="en-US"/>
              <a:t> 데이터를 대상으로 한 연구가 있었다</a:t>
            </a:r>
            <a:r>
              <a:rPr kumimoji="1" lang="en-US" altLang="ko-KR"/>
              <a:t>.</a:t>
            </a:r>
          </a:p>
          <a:p>
            <a:r>
              <a:rPr kumimoji="1" lang="en-US" altLang="ko-Kore-US"/>
              <a:t>Transformer</a:t>
            </a:r>
            <a:r>
              <a:rPr kumimoji="1" lang="ko-KR" altLang="en-US"/>
              <a:t>라는 혁신저인 모델이 있었고</a:t>
            </a:r>
            <a:r>
              <a:rPr kumimoji="1" lang="en-US" altLang="ko-KR"/>
              <a:t>,</a:t>
            </a:r>
          </a:p>
          <a:p>
            <a:r>
              <a:rPr kumimoji="1" lang="ko-KR" altLang="en-US"/>
              <a:t>이를 아주 크게 했더니 놀라운 결과가</a:t>
            </a:r>
            <a:r>
              <a:rPr kumimoji="1" lang="en-US" altLang="ko-KR"/>
              <a:t>.</a:t>
            </a:r>
          </a:p>
          <a:p>
            <a:r>
              <a:rPr kumimoji="1" lang="en-US" altLang="ko-Kore-US"/>
              <a:t>Large Language Model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828321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D0EE7-DBE4-6D0B-C867-84B0AF38E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99D95-2A90-E9A5-F733-10E8194A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LLM, </a:t>
            </a:r>
            <a:r>
              <a:rPr kumimoji="1" lang="ko-KR" altLang="en-US"/>
              <a:t>생성형 </a:t>
            </a:r>
            <a:r>
              <a:rPr kumimoji="1" lang="en-US" altLang="ko-KR"/>
              <a:t>AI(GenAI)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18DA2-ECEE-8826-EE41-2F5568926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단어를</a:t>
            </a:r>
            <a:r>
              <a:rPr kumimoji="1" lang="ko-KR" altLang="en-US"/>
              <a:t> 연속적으로 예측했더니 문장이 출력</a:t>
            </a:r>
            <a:r>
              <a:rPr kumimoji="1" lang="en-US" altLang="ko-KR"/>
              <a:t>(</a:t>
            </a:r>
            <a:r>
              <a:rPr kumimoji="1" lang="ko-KR" altLang="en-US"/>
              <a:t>생성</a:t>
            </a:r>
            <a:r>
              <a:rPr kumimoji="1" lang="en-US" altLang="ko-KR"/>
              <a:t>)</a:t>
            </a:r>
            <a:r>
              <a:rPr kumimoji="1" lang="ko-KR" altLang="en-US"/>
              <a:t>됨</a:t>
            </a:r>
            <a:endParaRPr kumimoji="1" lang="en-US" altLang="ko-KR"/>
          </a:p>
          <a:p>
            <a:r>
              <a:rPr kumimoji="1" lang="ko-KR" altLang="en-US"/>
              <a:t>비슷한 시기에 영상</a:t>
            </a:r>
            <a:r>
              <a:rPr kumimoji="1" lang="en-US" altLang="ko-KR"/>
              <a:t>AI</a:t>
            </a:r>
            <a:r>
              <a:rPr kumimoji="1" lang="ko-KR" altLang="en-US"/>
              <a:t>에서도 영상 생성이 개발됨</a:t>
            </a:r>
            <a:r>
              <a:rPr kumimoji="1" lang="en-US" altLang="ko-KR"/>
              <a:t>.</a:t>
            </a:r>
          </a:p>
          <a:p>
            <a:endParaRPr kumimoji="1" lang="en-US" altLang="ko-Kore-US"/>
          </a:p>
          <a:p>
            <a:r>
              <a:rPr kumimoji="1" lang="ko-KR" altLang="en-US"/>
              <a:t>텍스트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r>
              <a:rPr kumimoji="1" lang="en-US" altLang="ko-KR"/>
              <a:t>,</a:t>
            </a:r>
            <a:r>
              <a:rPr kumimoji="1" lang="ko-KR" altLang="en-US"/>
              <a:t> 음악 생성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109583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3B8C7-77EA-4705-328D-71A2E7A0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657F8CA6-794F-244A-89E5-3BE610FBB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C3BCA15-731B-3D4F-1F44-DE16DC836AA4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F7EEADE2-F187-AD8E-0D66-E4D6C2433993}"/>
              </a:ext>
            </a:extLst>
          </p:cNvPr>
          <p:cNvSpPr txBox="1"/>
          <p:nvPr/>
        </p:nvSpPr>
        <p:spPr>
          <a:xfrm>
            <a:off x="626822" y="2656384"/>
            <a:ext cx="2390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86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6E8FC-37FF-724C-D593-00654093B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192C-AFFF-DDC1-0D1A-5AA64CD7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의료 임상에 적용된 </a:t>
            </a:r>
            <a:r>
              <a:rPr kumimoji="1" lang="en-US" altLang="ko-KR" dirty="0"/>
              <a:t>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F58757-2CEF-E2EC-2A13-DFD819142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의료 영상 분석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35%)</a:t>
            </a:r>
          </a:p>
          <a:p>
            <a:r>
              <a:rPr kumimoji="1" lang="ko-KR" altLang="en-US" dirty="0"/>
              <a:t>질병 진단 및 예측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25%)</a:t>
            </a:r>
          </a:p>
          <a:p>
            <a:r>
              <a:rPr kumimoji="1" lang="ko-KR" altLang="en-US" dirty="0"/>
              <a:t>임상 의사결정 지원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20%)</a:t>
            </a:r>
          </a:p>
          <a:p>
            <a:r>
              <a:rPr kumimoji="1" lang="ko-KR" altLang="en-US" dirty="0"/>
              <a:t>환자 모니터링 및 관리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15%)</a:t>
            </a:r>
          </a:p>
          <a:p>
            <a:r>
              <a:rPr kumimoji="1" lang="ko-KR" altLang="en-US" dirty="0"/>
              <a:t>질병 발생 예측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5%)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대부분 진단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혹은 질병 발생 예측</a:t>
            </a:r>
            <a:r>
              <a:rPr kumimoji="1" lang="en-US" altLang="ko-KR" dirty="0"/>
              <a:t> AI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51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E6511-91D7-5078-0366-6AA488F3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91521-583D-E903-E3C5-F5B1C34B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치료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의 필요성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AD0E0E-055C-F761-D4F2-E9499F43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디지털 치료기기</a:t>
            </a:r>
            <a:r>
              <a:rPr kumimoji="1" lang="en-US" altLang="ko-KR" dirty="0"/>
              <a:t>(DTx)</a:t>
            </a:r>
            <a:r>
              <a:rPr kumimoji="1" lang="ko-KR" altLang="en-US" dirty="0"/>
              <a:t>는 개인 맞춤형 치료가 필수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429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83" y="3073139"/>
            <a:ext cx="169157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751893F1-6FD5-6664-E8DE-8C657E874B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1A26F-E19B-8EB9-F14A-7049F7D90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740E9-F3EC-7E75-1D10-6816E96C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DTx + AI</a:t>
            </a:r>
            <a:r>
              <a:rPr kumimoji="1" lang="ko-KR" altLang="en-US" dirty="0"/>
              <a:t>의 현황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15863-E1E9-86A1-F193-734E842A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AI</a:t>
            </a:r>
            <a:r>
              <a:rPr kumimoji="1" lang="ko-KR" altLang="en-US" dirty="0"/>
              <a:t>가 동시에 들어간 논문 전수 조사</a:t>
            </a:r>
            <a:r>
              <a:rPr kumimoji="1" lang="en-US" altLang="ko-KR" dirty="0"/>
              <a:t>(2024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9</a:t>
            </a:r>
            <a:r>
              <a:rPr kumimoji="1" lang="ko-KR" altLang="en-US" dirty="0"/>
              <a:t>월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23</a:t>
            </a:r>
            <a:r>
              <a:rPr kumimoji="1" lang="ko-KR" altLang="en-US" dirty="0"/>
              <a:t>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구체적인 </a:t>
            </a:r>
            <a:r>
              <a:rPr kumimoji="1" lang="en-US" altLang="ko-KR" dirty="0"/>
              <a:t>AI</a:t>
            </a:r>
            <a:r>
              <a:rPr kumimoji="1" lang="ko-KR" altLang="en-US" dirty="0"/>
              <a:t>기술이 언급된 논문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전세계적으로 </a:t>
            </a:r>
            <a:r>
              <a:rPr kumimoji="1" lang="en-US" altLang="ko-KR" dirty="0"/>
              <a:t>DTx</a:t>
            </a:r>
            <a:r>
              <a:rPr kumimoji="1" lang="ko-KR" altLang="en-US" dirty="0"/>
              <a:t>를 위한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연구가 거의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081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순환 의존 관계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42006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6403D-C65D-51D1-5257-5478C36AF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6BA929EC-CCD7-115D-F12C-1D2029115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0AC2942-43F6-41E4-A747-2FA82FB29394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419B537E-3F8E-66D8-17E3-3F47DC374253}"/>
              </a:ext>
            </a:extLst>
          </p:cNvPr>
          <p:cNvSpPr txBox="1"/>
          <p:nvPr/>
        </p:nvSpPr>
        <p:spPr>
          <a:xfrm>
            <a:off x="626822" y="2656384"/>
            <a:ext cx="2465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 상황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9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4C2E4-F398-6707-22CD-CF108BFFD927}"/>
              </a:ext>
            </a:extLst>
          </p:cNvPr>
          <p:cNvSpPr txBox="1"/>
          <p:nvPr/>
        </p:nvSpPr>
        <p:spPr>
          <a:xfrm>
            <a:off x="1735545" y="5908906"/>
            <a:ext cx="9534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MEET : </a:t>
            </a:r>
            <a:r>
              <a:rPr kumimoji="1" lang="ko-KR" altLang="en-US" sz="2400" dirty="0"/>
              <a:t>디지털 컨텐츠 사용이 경도인지장애에 효과가 있다는 연구과제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29686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 - Data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33656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 - Data - AI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3838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DBB13-09ED-7E57-B7A2-4392B4EDF03C}"/>
              </a:ext>
            </a:extLst>
          </p:cNvPr>
          <p:cNvSpPr txBox="1"/>
          <p:nvPr/>
        </p:nvSpPr>
        <p:spPr>
          <a:xfrm>
            <a:off x="3492437" y="2705333"/>
            <a:ext cx="2384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>
                <a:solidFill>
                  <a:schemeClr val="bg1"/>
                </a:solidFill>
              </a:rPr>
              <a:t>슈퍼브레인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928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DBB13-09ED-7E57-B7A2-4392B4EDF03C}"/>
              </a:ext>
            </a:extLst>
          </p:cNvPr>
          <p:cNvSpPr txBox="1"/>
          <p:nvPr/>
        </p:nvSpPr>
        <p:spPr>
          <a:xfrm>
            <a:off x="3492437" y="2705333"/>
            <a:ext cx="2384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>
                <a:solidFill>
                  <a:schemeClr val="bg1"/>
                </a:solidFill>
              </a:rPr>
              <a:t>슈퍼브레인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F1A04D3-D638-7744-7489-060248BEB272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61585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DBB13-09ED-7E57-B7A2-4392B4EDF03C}"/>
              </a:ext>
            </a:extLst>
          </p:cNvPr>
          <p:cNvSpPr txBox="1"/>
          <p:nvPr/>
        </p:nvSpPr>
        <p:spPr>
          <a:xfrm>
            <a:off x="3492437" y="2705333"/>
            <a:ext cx="2384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>
                <a:solidFill>
                  <a:schemeClr val="bg1"/>
                </a:solidFill>
              </a:rPr>
              <a:t>슈퍼브레인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F1A04D3-D638-7744-7489-060248BEB272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E9317F9-01EA-D597-C2CC-997B4407D7F4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364635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선순환 체계 구축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</p:spTree>
    <p:extLst>
      <p:ext uri="{BB962C8B-B14F-4D97-AF65-F5344CB8AC3E}">
        <p14:creationId xmlns:p14="http://schemas.microsoft.com/office/powerpoint/2010/main" val="4047241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358" y="3144445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72717F6A-417E-7552-5C64-1B746F97302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E71E-8BC2-5B24-5B69-4AC616B7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CC7F1E50-11F3-D627-535C-4FD231D3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71BF26-33E8-7914-9CBD-3FB891F9F435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B5344BE1-1584-7510-485D-8C9DB7FD0FB2}"/>
              </a:ext>
            </a:extLst>
          </p:cNvPr>
          <p:cNvSpPr txBox="1"/>
          <p:nvPr/>
        </p:nvSpPr>
        <p:spPr>
          <a:xfrm>
            <a:off x="626822" y="2656384"/>
            <a:ext cx="5874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치료 라이프 사이클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95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575ED-3B7D-828B-1500-FED62840A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3CB5AB-BAA6-679F-D405-E657B4D847A3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6E9ED-572F-E57A-B529-01C77517B923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E15F6D-7FB7-BCAD-65CD-9B98EE9F17FD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0BAB5D-5938-AADC-AD72-291D18316FE5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ACF879-7EFC-E2F3-29EA-8F8B7EFC5569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3A6BBE-41BC-C805-FFF5-95B93287E15B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D9E039-E1D0-F187-93F8-C35BB34D183B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0C9439-600A-7121-E78A-9987388A5674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14F979-082D-A8B5-CD16-A6FCF56452B0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8FFB19-6ACB-14EE-553B-9E3F2AB48BA5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E59E0F-39B1-7BC4-838B-5566AF28656A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F80523-DED2-211D-2225-1746770B85C1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8F5B9-E1FE-D414-4985-7726003A96E0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EC3836-F1B2-4ADB-5B72-0CBE42AEBD88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>
                <a:solidFill>
                  <a:schemeClr val="tx1"/>
                </a:solidFill>
              </a:rPr>
              <a:t>M</a:t>
            </a:r>
            <a:r>
              <a:rPr kumimoji="1" lang="en-US" altLang="ko-Kore-US" baseline="-2500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9EE3E1A-AA2D-3C4B-8060-9A01B7DA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DTx </a:t>
            </a:r>
            <a:r>
              <a:rPr kumimoji="1" lang="ko-KR" altLang="en-US" dirty="0"/>
              <a:t>사용 흐름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349EDAD2-A8FE-FAB8-77A2-89E321E2D227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CD4AF9-361E-1345-9224-186E715B2A1D}"/>
              </a:ext>
            </a:extLst>
          </p:cNvPr>
          <p:cNvSpPr txBox="1"/>
          <p:nvPr/>
        </p:nvSpPr>
        <p:spPr>
          <a:xfrm>
            <a:off x="3049460" y="3672772"/>
            <a:ext cx="75502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 : </a:t>
            </a:r>
            <a:r>
              <a:rPr kumimoji="1" lang="ko-KR" altLang="en-US" dirty="0"/>
              <a:t>환자 질환 상태</a:t>
            </a:r>
            <a:endParaRPr kumimoji="1" lang="en-US" altLang="ko-Kore-US" dirty="0"/>
          </a:p>
          <a:p>
            <a:r>
              <a:rPr kumimoji="1" lang="en-US" altLang="ko-Kore-US" dirty="0"/>
              <a:t>     ex) MMSE, RBANS, THI, PHQ9</a:t>
            </a:r>
          </a:p>
          <a:p>
            <a:r>
              <a:rPr kumimoji="1" lang="en-US" altLang="ko-Kore-US" dirty="0"/>
              <a:t>U : </a:t>
            </a:r>
            <a:r>
              <a:rPr kumimoji="1" lang="ko-KR" altLang="en-US" dirty="0"/>
              <a:t>환자의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 ex) </a:t>
            </a:r>
            <a:r>
              <a:rPr kumimoji="1" lang="ko-KR" altLang="en-US" dirty="0"/>
              <a:t>나이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연수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 치료 기록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의사의 의견</a:t>
            </a:r>
            <a:endParaRPr kumimoji="1" lang="en-US" altLang="ko-Kore-US" dirty="0"/>
          </a:p>
          <a:p>
            <a:r>
              <a:rPr kumimoji="1" lang="en-US" altLang="ko-Kore-US" dirty="0"/>
              <a:t>C : </a:t>
            </a:r>
            <a:r>
              <a:rPr kumimoji="1" lang="ko-KR" altLang="en-US" dirty="0"/>
              <a:t>치료 컨텐츠의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인지 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따라하기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긍정 메시지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동영상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치료 대화</a:t>
            </a:r>
            <a:endParaRPr kumimoji="1" lang="en-US" altLang="ko-Kore-US" dirty="0"/>
          </a:p>
          <a:p>
            <a:r>
              <a:rPr kumimoji="1" lang="en-US" altLang="ko-Kore-US" dirty="0"/>
              <a:t>F : </a:t>
            </a:r>
            <a:r>
              <a:rPr kumimoji="1" lang="ko-KR" altLang="en-US" dirty="0"/>
              <a:t>컨텐 사용 후의 피드백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게임 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느낌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평가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EGG, </a:t>
            </a:r>
            <a:r>
              <a:rPr kumimoji="1" lang="ko-KR" altLang="en-US" dirty="0"/>
              <a:t>맥박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 일기</a:t>
            </a:r>
            <a:endParaRPr kumimoji="1" lang="en-US" altLang="ko-KR" dirty="0"/>
          </a:p>
          <a:p>
            <a:r>
              <a:rPr kumimoji="1" lang="ko-KR" altLang="en-US" dirty="0"/>
              <a:t>           얼굴에서 탐지된 감정</a:t>
            </a:r>
            <a:endParaRPr kumimoji="1" lang="en-US" altLang="ko-Kore-US" dirty="0"/>
          </a:p>
        </p:txBody>
      </p:sp>
    </p:spTree>
    <p:extLst>
      <p:ext uri="{BB962C8B-B14F-4D97-AF65-F5344CB8AC3E}">
        <p14:creationId xmlns:p14="http://schemas.microsoft.com/office/powerpoint/2010/main" val="21989610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4F67D-A11B-96B7-B776-60C1112F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7F35F0-2B48-C15A-1199-336C7A6213A8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0D793D-90CD-FAEB-11BA-A3F1C3A9FB3B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A5037C-AAB0-9E49-10E4-2AE83936178F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629CD5-E8AD-9348-0E29-EED0B2783AB1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9E1C03-16B8-1D13-A424-2CC71F809B63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E08B14-1B88-EAAF-B6D7-8E4CE02F93B9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0E734E-C80F-AD3E-5F0B-00B0FCC6473F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AC2B12-70B5-9DEA-6387-74095509B2BC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57E90-111E-7576-5109-3F18816415E8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173907-F3D7-CD1E-91ED-9AB38B596F3D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933474-E1CD-00D4-A742-979709A44298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224FD07-C0E3-87FE-223A-435FF46DE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에서 </a:t>
            </a:r>
            <a:r>
              <a:rPr kumimoji="1" lang="en-US" altLang="ko-Kore-US" dirty="0"/>
              <a:t>AI</a:t>
            </a:r>
            <a:r>
              <a:rPr kumimoji="1" lang="ko-KR" altLang="en-US" dirty="0"/>
              <a:t>의 역할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B2F7A64-41B5-B374-4727-877FF5F81479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70FDC-B58F-A986-0E3D-24F69D0B2459}"/>
              </a:ext>
            </a:extLst>
          </p:cNvPr>
          <p:cNvSpPr txBox="1"/>
          <p:nvPr/>
        </p:nvSpPr>
        <p:spPr>
          <a:xfrm>
            <a:off x="3061035" y="4043162"/>
            <a:ext cx="6359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현재 환자에게 제시할 </a:t>
            </a:r>
            <a:r>
              <a:rPr kumimoji="1" lang="en-US" altLang="ko-KR" sz="2800" dirty="0"/>
              <a:t>Cq</a:t>
            </a:r>
            <a:r>
              <a:rPr kumimoji="1" lang="ko-KR" altLang="en-US" sz="2800" dirty="0"/>
              <a:t>를 찾아내는 것</a:t>
            </a:r>
            <a:endParaRPr kumimoji="1" lang="en-US" altLang="ko-KR" sz="2800" dirty="0"/>
          </a:p>
          <a:p>
            <a:r>
              <a:rPr kumimoji="1" lang="en-US" altLang="ko-Kore-US" sz="2800" dirty="0"/>
              <a:t>M</a:t>
            </a:r>
            <a:r>
              <a:rPr kumimoji="1" lang="en-US" altLang="ko-Kore-US" sz="2800" baseline="-25000" dirty="0"/>
              <a:t>f</a:t>
            </a:r>
            <a:r>
              <a:rPr kumimoji="1" lang="ko-KR" altLang="en-US" sz="2800" dirty="0"/>
              <a:t>를 개선할 수 있는</a:t>
            </a:r>
            <a:endParaRPr kumimoji="1" lang="en-US" altLang="ko-Kore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C1243-2292-5F36-17B6-0564D28F3ACA}"/>
              </a:ext>
            </a:extLst>
          </p:cNvPr>
          <p:cNvSpPr txBox="1"/>
          <p:nvPr/>
        </p:nvSpPr>
        <p:spPr>
          <a:xfrm>
            <a:off x="9644936" y="1789670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8C46D4-F1D0-2970-A620-06FE9594E24B}"/>
              </a:ext>
            </a:extLst>
          </p:cNvPr>
          <p:cNvSpPr/>
          <p:nvPr/>
        </p:nvSpPr>
        <p:spPr>
          <a:xfrm>
            <a:off x="10772500" y="2345150"/>
            <a:ext cx="474122" cy="4627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BF6BD-C1D8-1E88-CDEE-69803638D05F}"/>
              </a:ext>
            </a:extLst>
          </p:cNvPr>
          <p:cNvSpPr txBox="1"/>
          <p:nvPr/>
        </p:nvSpPr>
        <p:spPr>
          <a:xfrm>
            <a:off x="10440453" y="1197935"/>
            <a:ext cx="1138216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AI</a:t>
            </a:r>
            <a:r>
              <a:rPr kumimoji="1" lang="ko-KR" altLang="en-US" sz="1400" dirty="0"/>
              <a:t>모델의 예측 대상</a:t>
            </a:r>
            <a:endParaRPr kumimoji="1" lang="ko-Kore-US" altLang="en-US" sz="140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BEF7B76-B0D6-EDD6-8772-F6647787ADD8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11009561" y="1721155"/>
            <a:ext cx="0" cy="623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3E146-88FF-DCC7-852F-20F313DEF33D}"/>
              </a:ext>
            </a:extLst>
          </p:cNvPr>
          <p:cNvSpPr/>
          <p:nvPr/>
        </p:nvSpPr>
        <p:spPr>
          <a:xfrm>
            <a:off x="8958957" y="2355033"/>
            <a:ext cx="440675" cy="4627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Cq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51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1C4F7-6CA5-F86D-8574-5D3411BBB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DB86259D-8B3E-1933-8985-EFF9D2D5B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EF3C92-E5DE-0C1F-31B3-8C13D821237F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62422510-CF03-0936-3B46-59539259B15F}"/>
              </a:ext>
            </a:extLst>
          </p:cNvPr>
          <p:cNvSpPr txBox="1"/>
          <p:nvPr/>
        </p:nvSpPr>
        <p:spPr>
          <a:xfrm>
            <a:off x="626822" y="2656384"/>
            <a:ext cx="4992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연구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CDLD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9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E4462-7182-D4BC-C724-33309C7A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75B49-34E7-AA17-65A4-AE1E0205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잠재 값을 찾자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DCCE05-9F45-7F9D-3732-E59BB52F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잠재 값과 관측된 값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모든 데이터는 물리적 장치로 관측된 값이다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누락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잡음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왜곡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대상의 진짜값을 찾을 수 있다면 크게 도움이 될 것이다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감기 환자의 내적인 상태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경도인지장애 환자의 내적인 상태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84930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2690C-E4C2-5168-A525-40962C0C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61574-E82E-ACD9-6EF1-D5003B8B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두 엔티티의 잠재값과 상호작용 결과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C0C05-4284-4E59-2F8D-395DB4B88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엔티티간의 상호작용 결과로 각 엔티티의 잠재값을 찾는다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AC8456-7353-E67C-2CF2-1B104A5E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247" y="2505756"/>
            <a:ext cx="7072991" cy="39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13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AD5C0-1F16-2181-B7BA-497460FBB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FF2CB-BA7A-52B0-5251-AC61E1A3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잠재값들로 상호작용 결과를 예측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3CE72-4A2F-4E68-5E71-B12F535E1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두 엔티티의 잠재값을 찾은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잠재값으로 상호작용 결과를 예측 하자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학생의 수학 역량을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문제의 난이도를 찾고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점수를 예측</a:t>
            </a:r>
            <a:endParaRPr kumimoji="1" lang="en-US" altLang="ko-KR" dirty="0"/>
          </a:p>
          <a:p>
            <a:r>
              <a:rPr kumimoji="1" lang="ko-KR" altLang="en-US" dirty="0"/>
              <a:t>감기 환자의 감기 정도를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약의 효과 정도를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복용 결과를 예측</a:t>
            </a:r>
            <a:endParaRPr kumimoji="1" lang="en-US" altLang="ko-KR" dirty="0"/>
          </a:p>
          <a:p>
            <a:r>
              <a:rPr kumimoji="1" lang="ko-KR" altLang="en-US" dirty="0"/>
              <a:t>환자의 계산력 정도를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 게임의 계산력 난이도를 차고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점수를 예측</a:t>
            </a:r>
          </a:p>
        </p:txBody>
      </p:sp>
    </p:spTree>
    <p:extLst>
      <p:ext uri="{BB962C8B-B14F-4D97-AF65-F5344CB8AC3E}">
        <p14:creationId xmlns:p14="http://schemas.microsoft.com/office/powerpoint/2010/main" val="18297535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2CE4-4619-6652-E5FF-18961C3B6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A1194-146D-668D-49D2-869AE211F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CDLD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66AB46-B6F0-DE08-0C2D-3415E5698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b="1" dirty="0"/>
              <a:t>C</a:t>
            </a:r>
            <a:r>
              <a:rPr kumimoji="1" lang="en-US" altLang="ko-KR" dirty="0"/>
              <a:t>yclic Training of </a:t>
            </a:r>
            <a:r>
              <a:rPr kumimoji="1" lang="en-US" altLang="ko-KR" b="1" dirty="0"/>
              <a:t>D</a:t>
            </a:r>
            <a:r>
              <a:rPr kumimoji="1" lang="en-US" altLang="ko-KR" dirty="0"/>
              <a:t>ual DNN for </a:t>
            </a:r>
            <a:r>
              <a:rPr kumimoji="1" lang="en-US" altLang="ko-KR" b="1" dirty="0"/>
              <a:t>L</a:t>
            </a:r>
            <a:r>
              <a:rPr kumimoji="1" lang="en-US" altLang="ko-KR" dirty="0"/>
              <a:t>atent </a:t>
            </a:r>
            <a:r>
              <a:rPr kumimoji="1" lang="en-US" altLang="ko-KR" b="1" dirty="0"/>
              <a:t>D</a:t>
            </a:r>
            <a:r>
              <a:rPr kumimoji="1" lang="en-US" altLang="ko-KR" dirty="0"/>
              <a:t>iscovering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1B766D-C055-C6BD-A7A8-FCDE28A0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93" y="2470231"/>
            <a:ext cx="7161107" cy="42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86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D7A21-DDA7-9181-993A-74D5F4156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8C59A-A69D-5FA6-5069-79E856DD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사용된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6AAFB1-49AE-8FA4-5BD6-57CBD785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MovieLens100K</a:t>
            </a:r>
          </a:p>
          <a:p>
            <a:r>
              <a:rPr kumimoji="1" lang="ko-KR" altLang="en-US" dirty="0"/>
              <a:t>영화와 시청자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영화 별점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시청자의 내적인 상태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영화에 대한 취향</a:t>
            </a:r>
            <a:r>
              <a:rPr kumimoji="1" lang="en-US" altLang="ko-KR" dirty="0"/>
              <a:t>?)</a:t>
            </a:r>
          </a:p>
          <a:p>
            <a:r>
              <a:rPr kumimoji="1" lang="ko-KR" altLang="en-US" dirty="0"/>
              <a:t>영화의 내적인 상태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영화의 </a:t>
            </a:r>
            <a:r>
              <a:rPr kumimoji="1" lang="en-US" altLang="ko-KR" dirty="0"/>
              <a:t>???)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시청자의 내적 상태와 영화의 내적 상태에 의해 별점이 결정됨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이러한 </a:t>
            </a:r>
            <a:r>
              <a:rPr kumimoji="1" lang="en-US" altLang="ko-KR" dirty="0"/>
              <a:t>Latent Trait</a:t>
            </a:r>
            <a:r>
              <a:rPr kumimoji="1" lang="ko-KR" altLang="en-US" dirty="0"/>
              <a:t>를 찾아서 별점을 예측함</a:t>
            </a:r>
          </a:p>
        </p:txBody>
      </p:sp>
    </p:spTree>
    <p:extLst>
      <p:ext uri="{BB962C8B-B14F-4D97-AF65-F5344CB8AC3E}">
        <p14:creationId xmlns:p14="http://schemas.microsoft.com/office/powerpoint/2010/main" val="19800457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C185D-5127-60CA-0A24-0774C58D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B4F99-B9D1-0A83-5798-4A711730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Dex</a:t>
            </a:r>
            <a:r>
              <a:rPr kumimoji="1" lang="ko-KR" altLang="en-US" dirty="0"/>
              <a:t>를 위해 개발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DE80C-22B5-1F63-2980-0B8CF5CDF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식약처 허가를 위한 </a:t>
            </a:r>
            <a:r>
              <a:rPr kumimoji="1" lang="en-US" altLang="ko-KR" dirty="0"/>
              <a:t>Dex</a:t>
            </a:r>
            <a:r>
              <a:rPr kumimoji="1" lang="ko-KR" altLang="en-US" dirty="0"/>
              <a:t>를 위해 자체 개발됨</a:t>
            </a:r>
            <a:endParaRPr kumimoji="1" lang="en-US" altLang="ko-KR" dirty="0"/>
          </a:p>
          <a:p>
            <a:r>
              <a:rPr kumimoji="1" lang="ko-KR" altLang="en-US" dirty="0"/>
              <a:t>개인맞춤형 치료가 가능하도록</a:t>
            </a:r>
            <a:endParaRPr kumimoji="1" lang="en-US" altLang="ko-KR" dirty="0"/>
          </a:p>
          <a:p>
            <a:r>
              <a:rPr kumimoji="1" lang="en-US" altLang="ko-KR" dirty="0"/>
              <a:t>MEET </a:t>
            </a:r>
            <a:r>
              <a:rPr kumimoji="1" lang="ko-KR" altLang="en-US" dirty="0"/>
              <a:t>데이터를 기반으로 개발</a:t>
            </a:r>
          </a:p>
        </p:txBody>
      </p:sp>
    </p:spTree>
    <p:extLst>
      <p:ext uri="{BB962C8B-B14F-4D97-AF65-F5344CB8AC3E}">
        <p14:creationId xmlns:p14="http://schemas.microsoft.com/office/powerpoint/2010/main" val="377156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252" y="3199170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0A547376-4DDD-76A6-CA9B-3DE2B8F1313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439E7-8255-ED7A-30C6-7CDE1CE6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D4AE0-F6A7-5914-10E0-E6D5842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Dex</a:t>
            </a:r>
            <a:r>
              <a:rPr kumimoji="1" lang="ko-KR" altLang="en-US" dirty="0"/>
              <a:t>에 적용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23862-3D43-ED59-FB8A-58A2C139C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환자와 인지게임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게임 점수</a:t>
            </a:r>
            <a:endParaRPr kumimoji="1" lang="en-US" altLang="ko-KR" dirty="0"/>
          </a:p>
          <a:p>
            <a:r>
              <a:rPr kumimoji="1" lang="en-US" altLang="ko-KR" dirty="0"/>
              <a:t>640</a:t>
            </a:r>
            <a:r>
              <a:rPr kumimoji="1" lang="ko-KR" altLang="en-US" dirty="0"/>
              <a:t>개 컨텐츠</a:t>
            </a:r>
            <a:r>
              <a:rPr kumimoji="1" lang="en-US" altLang="ko-KR" dirty="0"/>
              <a:t>(64</a:t>
            </a:r>
            <a:r>
              <a:rPr kumimoji="1" lang="ko-KR" altLang="en-US" dirty="0"/>
              <a:t>개 게임 </a:t>
            </a:r>
            <a:r>
              <a:rPr kumimoji="1" lang="en-US" altLang="ko-KR" dirty="0"/>
              <a:t>x 10</a:t>
            </a:r>
            <a:r>
              <a:rPr kumimoji="1" lang="ko-KR" altLang="en-US" dirty="0"/>
              <a:t>개 레벨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대하여 특정 환자의 점수를 예측</a:t>
            </a:r>
            <a:endParaRPr kumimoji="1" lang="en-US" altLang="ko-KR" dirty="0"/>
          </a:p>
          <a:p>
            <a:r>
              <a:rPr kumimoji="1" lang="ko-KR" altLang="en-US" dirty="0"/>
              <a:t>점수로 정렬하여 환자별 리스트를 작성</a:t>
            </a:r>
            <a:endParaRPr kumimoji="1" lang="en-US" altLang="ko-KR" dirty="0"/>
          </a:p>
          <a:p>
            <a:r>
              <a:rPr kumimoji="1" lang="ko-KR" altLang="en-US" dirty="0"/>
              <a:t>인지게임 점수에 따라 다음 인지게임을 선택</a:t>
            </a:r>
          </a:p>
        </p:txBody>
      </p:sp>
    </p:spTree>
    <p:extLst>
      <p:ext uri="{BB962C8B-B14F-4D97-AF65-F5344CB8AC3E}">
        <p14:creationId xmlns:p14="http://schemas.microsoft.com/office/powerpoint/2010/main" val="3549123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65D6B-B0F5-3345-4007-5D4BA202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42709-D869-C9A7-F094-BC835CE2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349D3D-36D2-4F5B-86E9-746A6FC54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치료</a:t>
            </a:r>
            <a:r>
              <a:rPr kumimoji="1" lang="en-US" altLang="ko-KR" dirty="0"/>
              <a:t>AI</a:t>
            </a:r>
            <a:r>
              <a:rPr kumimoji="1" lang="ko-KR" altLang="en-US" dirty="0"/>
              <a:t>에 대한 벤치마킹이 현재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유사한 추천시스템 벤치마킹에서 내부 평가로 </a:t>
            </a:r>
            <a:r>
              <a:rPr kumimoji="1" lang="en-US" altLang="ko-KR" dirty="0"/>
              <a:t>global 3</a:t>
            </a:r>
            <a:r>
              <a:rPr kumimoji="1" lang="ko-KR" altLang="en-US" dirty="0"/>
              <a:t>위의 성능 확보</a:t>
            </a:r>
            <a:endParaRPr kumimoji="1" lang="en-US" altLang="ko-KR" dirty="0"/>
          </a:p>
          <a:p>
            <a:r>
              <a:rPr kumimoji="1" lang="ko-KR" altLang="en-US" dirty="0"/>
              <a:t>내년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까지 </a:t>
            </a:r>
            <a:r>
              <a:rPr kumimoji="1" lang="en-US" altLang="ko-KR" dirty="0"/>
              <a:t>global top </a:t>
            </a:r>
            <a:r>
              <a:rPr kumimoji="1" lang="ko-KR" altLang="en-US" dirty="0"/>
              <a:t>목표로 연구 중</a:t>
            </a:r>
          </a:p>
        </p:txBody>
      </p:sp>
    </p:spTree>
    <p:extLst>
      <p:ext uri="{BB962C8B-B14F-4D97-AF65-F5344CB8AC3E}">
        <p14:creationId xmlns:p14="http://schemas.microsoft.com/office/powerpoint/2010/main" val="7114152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8BEC6-A067-FFD1-B539-0DBC7E471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4AC14-1529-83E8-3B11-38719565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확장성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136C6-2315-BAF2-584F-838C44A3C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엔티티와 상호작용 결과의 관계가 있다면 적용가능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의료가 아니더라도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D38043-CA5D-8EFC-F55E-78372EAD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65" y="2771974"/>
            <a:ext cx="7072991" cy="39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295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98B1B-32BA-462B-6A72-AADC399DE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3E0AD-A3B6-2DD3-A388-BD6632B3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상태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255A43-C318-C98F-0C4F-8B85FAA58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제출 이후 피어 리뷰 완료됨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IEEE Access </a:t>
            </a:r>
            <a:r>
              <a:rPr kumimoji="1" lang="ko-KR" altLang="en-US" dirty="0"/>
              <a:t>타깃 </a:t>
            </a:r>
          </a:p>
        </p:txBody>
      </p:sp>
    </p:spTree>
    <p:extLst>
      <p:ext uri="{BB962C8B-B14F-4D97-AF65-F5344CB8AC3E}">
        <p14:creationId xmlns:p14="http://schemas.microsoft.com/office/powerpoint/2010/main" val="15789850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843B5-E4F4-B7A8-0AD4-13B2CE73A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9EC3C8-0172-C012-4709-E9BFEDF3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559" y="293948"/>
            <a:ext cx="8751426" cy="64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050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E32AF-B52F-62E0-8B9A-E75020E00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81C4A-A567-FDE1-897E-AA012F4E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가치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52BD3-950F-BA09-B3AC-74EB267A5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실제 </a:t>
            </a:r>
            <a:r>
              <a:rPr kumimoji="1" lang="en-US" altLang="ko-KR" dirty="0"/>
              <a:t>DTx</a:t>
            </a:r>
            <a:r>
              <a:rPr kumimoji="1" lang="ko-KR" altLang="en-US" dirty="0"/>
              <a:t>에 적용 가능한 새로운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25134736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6CE11-D71A-830C-58CD-611C2361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F8696583-9E94-EFE7-2ECB-B02C02D7C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34085D-A71F-0BF9-DC32-3A1E081B22A4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4BFEFB08-71BA-F5B4-4AA2-BC4846FAC076}"/>
              </a:ext>
            </a:extLst>
          </p:cNvPr>
          <p:cNvSpPr txBox="1"/>
          <p:nvPr/>
        </p:nvSpPr>
        <p:spPr>
          <a:xfrm>
            <a:off x="626822" y="2656384"/>
            <a:ext cx="7209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연구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CDLD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MEET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1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FE5B6-2C2A-3390-663A-5E0CCAB4A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28449-6B62-A9D8-67AE-FE7DB86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CDLD</a:t>
            </a:r>
            <a:r>
              <a:rPr kumimoji="1" lang="ko-KR" altLang="en-US" dirty="0"/>
              <a:t> 모델을 </a:t>
            </a:r>
            <a:r>
              <a:rPr kumimoji="1" lang="en-US" altLang="ko-KR" dirty="0"/>
              <a:t>MEET </a:t>
            </a:r>
            <a:r>
              <a:rPr kumimoji="1" lang="ko-KR" altLang="en-US" dirty="0"/>
              <a:t>데이터에 적용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4CFEA-3C28-3014-15F1-4312AE25C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CDLD</a:t>
            </a:r>
            <a:r>
              <a:rPr kumimoji="1" lang="ko-KR" altLang="en-US" dirty="0"/>
              <a:t>에 실 </a:t>
            </a:r>
            <a:r>
              <a:rPr kumimoji="1" lang="en-US" altLang="ko-KR" dirty="0"/>
              <a:t>MEET </a:t>
            </a:r>
            <a:r>
              <a:rPr kumimoji="1" lang="ko-KR" altLang="en-US" dirty="0"/>
              <a:t>임상데이터를 사용</a:t>
            </a:r>
            <a:endParaRPr kumimoji="1" lang="en-US" altLang="ko-KR" dirty="0"/>
          </a:p>
          <a:p>
            <a:r>
              <a:rPr kumimoji="1" lang="ko-KR" altLang="en-US" dirty="0"/>
              <a:t>특정 환자에 대한 특정 인지 게임의 점수를 예측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6246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618E9-C18B-2ADB-D604-A12BFC81B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02906-B5E4-6C91-90A6-F26938E7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상태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29B31-B925-2482-0864-E9081873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실험을 위한 데이터와 코드 준비는 완료됨</a:t>
            </a:r>
            <a:endParaRPr kumimoji="1" lang="en-US" altLang="ko-KR" dirty="0"/>
          </a:p>
          <a:p>
            <a:r>
              <a:rPr kumimoji="1" lang="ko-KR" altLang="en-US" dirty="0"/>
              <a:t>실험에 착수하지는 않음</a:t>
            </a:r>
            <a:endParaRPr kumimoji="1" lang="en-US" altLang="ko-KR" dirty="0"/>
          </a:p>
          <a:p>
            <a:r>
              <a:rPr kumimoji="1" lang="en-US" altLang="ko-KR" dirty="0"/>
              <a:t>MEET </a:t>
            </a:r>
            <a:r>
              <a:rPr kumimoji="1" lang="ko-KR" altLang="en-US" dirty="0"/>
              <a:t>논문 발표를 기다려 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논문 작성 작업 진행되지 않음</a:t>
            </a:r>
          </a:p>
        </p:txBody>
      </p:sp>
    </p:spTree>
    <p:extLst>
      <p:ext uri="{BB962C8B-B14F-4D97-AF65-F5344CB8AC3E}">
        <p14:creationId xmlns:p14="http://schemas.microsoft.com/office/powerpoint/2010/main" val="23108918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43DA3-DA10-8AA2-F380-BCD88B7BD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DD499-A771-806A-C48C-AB3A9EB4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 가치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FA43B-616E-ECC9-7281-4C6B311B2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실제 임상데이터에 적용한 구체적인 치료</a:t>
            </a:r>
            <a:r>
              <a:rPr kumimoji="1" lang="en-US" altLang="ko-KR" dirty="0"/>
              <a:t>AI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79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19312</TotalTime>
  <Words>2165</Words>
  <Application>Microsoft Macintosh PowerPoint</Application>
  <PresentationFormat>와이드스크린</PresentationFormat>
  <Paragraphs>559</Paragraphs>
  <Slides>135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135</vt:i4>
      </vt:variant>
    </vt:vector>
  </HeadingPairs>
  <TitlesOfParts>
    <vt:vector size="143" baseType="lpstr">
      <vt:lpstr>나눔고딕</vt:lpstr>
      <vt:lpstr>나눔고딕</vt:lpstr>
      <vt:lpstr>NanumSquare</vt:lpstr>
      <vt:lpstr>Söhne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딥러닝 핵심 능력</vt:lpstr>
      <vt:lpstr>함수</vt:lpstr>
      <vt:lpstr>함수</vt:lpstr>
      <vt:lpstr>학습</vt:lpstr>
      <vt:lpstr>학습</vt:lpstr>
      <vt:lpstr>학습</vt:lpstr>
      <vt:lpstr>학습</vt:lpstr>
      <vt:lpstr>학습이 되면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PowerPoint 프레젠테이션</vt:lpstr>
      <vt:lpstr>학습 데이터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출력 내용은</vt:lpstr>
      <vt:lpstr>분류 문제</vt:lpstr>
      <vt:lpstr>분류 문제</vt:lpstr>
      <vt:lpstr>분류 문제</vt:lpstr>
      <vt:lpstr>분류 문제</vt:lpstr>
      <vt:lpstr>그럴 듯한 분류 결과</vt:lpstr>
      <vt:lpstr>분류와 신뢰도</vt:lpstr>
      <vt:lpstr>근거 없는 대답</vt:lpstr>
      <vt:lpstr>PowerPoint 프레젠테이션</vt:lpstr>
      <vt:lpstr>인공지능(AI; Artificial Intelligence)</vt:lpstr>
      <vt:lpstr>머신러닝(ML; Machine Learning)</vt:lpstr>
      <vt:lpstr>딥러닝(DL; Deep Learning)</vt:lpstr>
      <vt:lpstr> AI, ML, DL</vt:lpstr>
      <vt:lpstr> AI, ML, DL</vt:lpstr>
      <vt:lpstr>머신러닝 vs 딥러닝</vt:lpstr>
      <vt:lpstr>딥러닝, LLM</vt:lpstr>
      <vt:lpstr>LLM, 생성형 AI(GenAI)</vt:lpstr>
      <vt:lpstr>PowerPoint 프레젠테이션</vt:lpstr>
      <vt:lpstr> 의료 임상에 적용된 AI</vt:lpstr>
      <vt:lpstr> 치료 AI의 필요성</vt:lpstr>
      <vt:lpstr> DTx + AI의 현황</vt:lpstr>
      <vt:lpstr>순환 의존 관계</vt:lpstr>
      <vt:lpstr>PowerPoint 프레젠테이션</vt:lpstr>
      <vt:lpstr>MEET</vt:lpstr>
      <vt:lpstr>MEET - Data</vt:lpstr>
      <vt:lpstr>MEET - Data - AI</vt:lpstr>
      <vt:lpstr>슈퍼브레인</vt:lpstr>
      <vt:lpstr>슈퍼브레인</vt:lpstr>
      <vt:lpstr>슈퍼브레인</vt:lpstr>
      <vt:lpstr>선순환 체계 구축</vt:lpstr>
      <vt:lpstr>PowerPoint 프레젠테이션</vt:lpstr>
      <vt:lpstr>DTx 사용 흐름</vt:lpstr>
      <vt:lpstr>DTx에서 AI의 역할</vt:lpstr>
      <vt:lpstr>PowerPoint 프레젠테이션</vt:lpstr>
      <vt:lpstr> 잠재 값을 찾자</vt:lpstr>
      <vt:lpstr>두 엔티티의 잠재값과 상호작용 결과</vt:lpstr>
      <vt:lpstr>잠재값들로 상호작용 결과를 예측</vt:lpstr>
      <vt:lpstr> CDLD</vt:lpstr>
      <vt:lpstr> 사용된 데이터</vt:lpstr>
      <vt:lpstr>Dex를 위해 개발</vt:lpstr>
      <vt:lpstr>Dex에 적용</vt:lpstr>
      <vt:lpstr>성능</vt:lpstr>
      <vt:lpstr>확장성</vt:lpstr>
      <vt:lpstr> 상태</vt:lpstr>
      <vt:lpstr>PowerPoint 프레젠테이션</vt:lpstr>
      <vt:lpstr>연구 가치</vt:lpstr>
      <vt:lpstr>PowerPoint 프레젠테이션</vt:lpstr>
      <vt:lpstr>CDLD 모델을 MEET 데이터에 적용</vt:lpstr>
      <vt:lpstr> 상태</vt:lpstr>
      <vt:lpstr>연구 가치</vt:lpstr>
      <vt:lpstr>PowerPoint 프레젠테이션</vt:lpstr>
      <vt:lpstr>IRT(Item Response Theory)</vt:lpstr>
      <vt:lpstr>인지게임과 점수</vt:lpstr>
      <vt:lpstr>CDLD의 잠재값과 IRT의 ability</vt:lpstr>
      <vt:lpstr>MIRT</vt:lpstr>
      <vt:lpstr>CDLD를 MIRT에 적용하자</vt:lpstr>
      <vt:lpstr>전체 구조</vt:lpstr>
      <vt:lpstr>사용 데이터</vt:lpstr>
      <vt:lpstr>찾아진 ability</vt:lpstr>
      <vt:lpstr>상태</vt:lpstr>
      <vt:lpstr>PowerPoint 프레젠테이션</vt:lpstr>
      <vt:lpstr>연구 가치</vt:lpstr>
      <vt:lpstr>PowerPoint 프레젠테이션</vt:lpstr>
      <vt:lpstr>PowerPoint 프레젠테이션</vt:lpstr>
      <vt:lpstr>DTx에 적용될 AI의 기능 정의</vt:lpstr>
      <vt:lpstr>DPO(Dynamic Personalized Optimization)</vt:lpstr>
      <vt:lpstr>DPO 의미</vt:lpstr>
      <vt:lpstr>상태</vt:lpstr>
      <vt:lpstr>PowerPoint 프레젠테이션</vt:lpstr>
      <vt:lpstr>연구 가치</vt:lpstr>
      <vt:lpstr>PowerPoint 프레젠테이션</vt:lpstr>
      <vt:lpstr>MIMC 데이터</vt:lpstr>
      <vt:lpstr>적용 대상</vt:lpstr>
      <vt:lpstr>상태</vt:lpstr>
      <vt:lpstr>연구 가치</vt:lpstr>
      <vt:lpstr>PowerPoint 프레젠테이션</vt:lpstr>
      <vt:lpstr>AI Remedi</vt:lpstr>
      <vt:lpstr>AI Remedi2</vt:lpstr>
      <vt:lpstr>실제 데이터</vt:lpstr>
      <vt:lpstr>AI모델 실 입출력 예 – 질문과 답변</vt:lpstr>
      <vt:lpstr>AI모델 실 입출력 예 – 질문과 답변</vt:lpstr>
      <vt:lpstr>AI모델 실 입출력 예 - 입력 부분#1</vt:lpstr>
      <vt:lpstr>AI모델 실 입출력 예 - 입력 부분#2</vt:lpstr>
      <vt:lpstr>AI모델 실 입출력 예 - 입력 부분#3</vt:lpstr>
      <vt:lpstr>PowerPoint 프레젠테이션</vt:lpstr>
      <vt:lpstr>아쉬운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906</cp:revision>
  <dcterms:created xsi:type="dcterms:W3CDTF">2023-04-05T00:38:07Z</dcterms:created>
  <dcterms:modified xsi:type="dcterms:W3CDTF">2024-12-12T18:22:18Z</dcterms:modified>
</cp:coreProperties>
</file>